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7" r:id="rId2"/>
    <p:sldId id="261" r:id="rId3"/>
    <p:sldId id="262" r:id="rId4"/>
    <p:sldId id="265" r:id="rId5"/>
    <p:sldId id="263" r:id="rId6"/>
    <p:sldId id="264" r:id="rId7"/>
    <p:sldId id="266" r:id="rId8"/>
    <p:sldId id="259" r:id="rId9"/>
    <p:sldId id="260" r:id="rId10"/>
    <p:sldId id="258" r:id="rId11"/>
  </p:sldIdLst>
  <p:sldSz cx="9144000" cy="6858000" type="screen4x3"/>
  <p:notesSz cx="6858000" cy="9144000"/>
  <p:custDataLst>
    <p:tags r:id="rId13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4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ED16D-BC5C-4B32-AF7C-EF1355A1E60B}" type="datetimeFigureOut">
              <a:rPr lang="tr-TR" smtClean="0"/>
              <a:pPr/>
              <a:t>04.10.2011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87F09-B72A-42B5-BD4F-550FC49BC86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A4B5AE-603C-4F97-ABA3-57D5A29D37CF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89C38F-6ADC-483B-810A-4949374DF0B3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87F09-B72A-42B5-BD4F-550FC49BC86D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87F09-B72A-42B5-BD4F-550FC49BC86D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87F09-B72A-42B5-BD4F-550FC49BC86D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87F09-B72A-42B5-BD4F-550FC49BC86D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87F09-B72A-42B5-BD4F-550FC49BC86D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87F09-B72A-42B5-BD4F-550FC49BC86D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1B2B46-61A6-421D-A153-A8FEC8244293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10C3FA-5FAD-4E11-807D-A36741EFACCD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D0B905-D7FB-4E5C-9CC5-BB76CD053953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0C30-3644-47E5-AF5F-A82417C4698E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BF0-56F5-404C-850D-0B4BFC09E583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9EF65-D841-4B36-8670-6E4547353C67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D2AFBA-7284-410C-9B45-C3349ECF5AF4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121-24BA-48D9-8C0C-529FCA14E690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6B23-2C63-4CB9-A447-D0DDC54BCE0D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EFEEAA-F059-4799-92A5-6318AACDF101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3E8B-E38A-4872-BABA-93C23FC93C76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7C00F1-79EF-42AA-B894-535A66CE8EDD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FA6A7F-A83C-4BDF-BA2C-636895DB1221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F4BC76-E025-4EDB-98B3-6604628E4492}" type="datetime1">
              <a:rPr lang="tr-TR" smtClean="0"/>
              <a:pPr/>
              <a:t>04.10.2011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www.gelisenbeyin.net / gelişimin adresi...</a:t>
            </a: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0B3E0A-41F2-4D08-BD1E-FAC1C22C006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lisenbeyin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lisenbeyin.ne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08" y="2143116"/>
            <a:ext cx="6762768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6600" dirty="0" smtClean="0">
                <a:latin typeface="Arial Black" pitchFamily="34" charset="0"/>
              </a:rPr>
              <a:t/>
            </a:r>
            <a:br>
              <a:rPr lang="tr-TR" sz="6600" dirty="0" smtClean="0">
                <a:latin typeface="Arial Black" pitchFamily="34" charset="0"/>
              </a:rPr>
            </a:br>
            <a:r>
              <a:rPr lang="tr-TR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DÜZEN KUŞAĞI </a:t>
            </a:r>
            <a:r>
              <a:rPr lang="tr-TR" sz="6500" dirty="0">
                <a:solidFill>
                  <a:srgbClr val="C00000"/>
                </a:solidFill>
              </a:rPr>
              <a:t/>
            </a:r>
            <a:br>
              <a:rPr lang="tr-TR" sz="6500" dirty="0">
                <a:solidFill>
                  <a:srgbClr val="C00000"/>
                </a:solidFill>
              </a:rPr>
            </a:br>
            <a:endParaRPr lang="tr-TR" sz="3100" dirty="0">
              <a:solidFill>
                <a:srgbClr val="C00000"/>
              </a:solidFill>
            </a:endParaRPr>
          </a:p>
        </p:txBody>
      </p:sp>
      <p:sp>
        <p:nvSpPr>
          <p:cNvPr id="6146" name="5 Alt Başlık"/>
          <p:cNvSpPr>
            <a:spLocks noGrp="1"/>
          </p:cNvSpPr>
          <p:nvPr>
            <p:ph type="subTitle" idx="1"/>
          </p:nvPr>
        </p:nvSpPr>
        <p:spPr>
          <a:xfrm>
            <a:off x="2857488" y="3214686"/>
            <a:ext cx="4357718" cy="185738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8.SINIF</a:t>
            </a:r>
            <a:r>
              <a:rPr lang="tr-TR" sz="4400" dirty="0" smtClean="0">
                <a:latin typeface="Arial Black" pitchFamily="34" charset="0"/>
              </a:rPr>
              <a:t/>
            </a:r>
            <a:br>
              <a:rPr lang="tr-TR" sz="4400" dirty="0" smtClean="0">
                <a:latin typeface="Arial Black" pitchFamily="34" charset="0"/>
              </a:rPr>
            </a:br>
            <a:r>
              <a:rPr lang="tr-TR" sz="2800" b="1" dirty="0" smtClean="0">
                <a:solidFill>
                  <a:srgbClr val="0066FF"/>
                </a:solidFill>
              </a:rPr>
              <a:t> </a:t>
            </a:r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BÜTÜNDE FARKLILIK</a:t>
            </a:r>
            <a:endParaRPr lang="tr-TR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52" name="6 Metin kutusu"/>
          <p:cNvSpPr txBox="1">
            <a:spLocks noChangeArrowheads="1"/>
          </p:cNvSpPr>
          <p:nvPr/>
        </p:nvSpPr>
        <p:spPr bwMode="auto">
          <a:xfrm>
            <a:off x="3733800" y="571500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  <a:hlinkClick r:id="rId3"/>
              </a:rPr>
              <a:t>www.gelisenbeyin.net</a:t>
            </a:r>
            <a:endParaRPr lang="tr-TR">
              <a:latin typeface="Calibri" pitchFamily="34" charset="0"/>
            </a:endParaRPr>
          </a:p>
        </p:txBody>
      </p:sp>
      <p:pic>
        <p:nvPicPr>
          <p:cNvPr id="2053" name="Picture 0" descr="C:\Users\Yade\Desktop\gbeyi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146039"/>
            <a:ext cx="6923088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Users\YadeUmut\Desktop\gelisenbeyin_post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81000"/>
            <a:ext cx="5441950" cy="604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solidFill>
                  <a:srgbClr val="0070C0"/>
                </a:solidFill>
              </a:rPr>
              <a:t>Bütünden </a:t>
            </a:r>
            <a:r>
              <a:rPr lang="tr-TR" sz="2800" dirty="0" err="1" smtClean="0">
                <a:solidFill>
                  <a:srgbClr val="0070C0"/>
                </a:solidFill>
              </a:rPr>
              <a:t>farkliliğa</a:t>
            </a:r>
            <a:r>
              <a:rPr lang="tr-TR" sz="2800" dirty="0" smtClean="0">
                <a:solidFill>
                  <a:srgbClr val="0070C0"/>
                </a:solidFill>
              </a:rPr>
              <a:t>  </a:t>
            </a:r>
            <a:r>
              <a:rPr lang="tr-TR" sz="2800" dirty="0" smtClean="0">
                <a:solidFill>
                  <a:srgbClr val="0070C0"/>
                </a:solidFill>
              </a:rPr>
              <a:t>giderken</a:t>
            </a:r>
            <a:r>
              <a:rPr lang="tr-TR" dirty="0" smtClean="0">
                <a:solidFill>
                  <a:srgbClr val="0070C0"/>
                </a:solidFill>
              </a:rPr>
              <a:t>…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Değişkenliği olmayan biçimleri (kare, yuvarlak, çizgi) kullanarak özgün düzenler  (tasarım) oluştururlar.</a:t>
            </a:r>
          </a:p>
          <a:p>
            <a:pPr>
              <a:buFont typeface="Wingdings" pitchFamily="2" charset="2"/>
              <a:buNone/>
            </a:pPr>
            <a:endParaRPr lang="tr-TR" sz="1100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Değişkenliği olmayan biçimlerle oluşturduğu düzende </a:t>
            </a:r>
            <a:r>
              <a:rPr lang="tr-TR" dirty="0" smtClean="0">
                <a:solidFill>
                  <a:srgbClr val="C00000"/>
                </a:solidFill>
              </a:rPr>
              <a:t>renk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0070C0"/>
                </a:solidFill>
              </a:rPr>
              <a:t>yön</a:t>
            </a:r>
            <a:r>
              <a:rPr lang="tr-TR" dirty="0" smtClean="0"/>
              <a:t> ve </a:t>
            </a:r>
            <a:r>
              <a:rPr lang="tr-TR" dirty="0" smtClean="0">
                <a:solidFill>
                  <a:srgbClr val="00B050"/>
                </a:solidFill>
              </a:rPr>
              <a:t>oran</a:t>
            </a:r>
            <a:r>
              <a:rPr lang="tr-TR" dirty="0" smtClean="0"/>
              <a:t> kavramlarını ifade ederler.</a:t>
            </a:r>
          </a:p>
          <a:p>
            <a:pPr>
              <a:buFont typeface="Wingdings" pitchFamily="2" charset="2"/>
              <a:buNone/>
            </a:pPr>
            <a:endParaRPr lang="tr-TR" sz="1200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Yaratıcılıklarını; gözlem, arama, sorgulama ve denemelerle öğrenme sürecinde geliştirirler.</a:t>
            </a:r>
            <a:r>
              <a:rPr lang="tr-TR" sz="2800" dirty="0" smtClean="0"/>
              <a:t>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pic>
        <p:nvPicPr>
          <p:cNvPr id="5" name="Picture 2" descr="C:\Users\YadeUmut\Desktop\7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42852"/>
            <a:ext cx="1857388" cy="1499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Öğrenci yapmış olduğu çoğalabilir birimleri değişik yön ve şekillerde bir araya getirerek özgün bir düzen arayışına devam etmelidir.</a:t>
            </a:r>
          </a:p>
          <a:p>
            <a:r>
              <a:rPr lang="tr-TR" dirty="0" smtClean="0"/>
              <a:t>Öğrenci çoğalabilir birimleri üst üste dizerek bir düzen oluşturmaya karar vermiştir.</a:t>
            </a:r>
          </a:p>
          <a:p>
            <a:r>
              <a:rPr lang="tr-TR" dirty="0" smtClean="0"/>
              <a:t>Çoğalabilir birimler her kademede yön değiştirerek düzen oluşturma yolunda adımlar atılır.</a:t>
            </a:r>
          </a:p>
          <a:p>
            <a:r>
              <a:rPr lang="tr-TR" dirty="0" smtClean="0"/>
              <a:t>Düzenin hangi kademede bitirileceğine öğrenci karar verecektir.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pic>
        <p:nvPicPr>
          <p:cNvPr id="2051" name="Picture 3" descr="C:\Users\YadeUmut\Desktop\duze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14290"/>
            <a:ext cx="1458633" cy="2130429"/>
          </a:xfrm>
          <a:prstGeom prst="rect">
            <a:avLst/>
          </a:prstGeom>
          <a:noFill/>
        </p:spPr>
      </p:pic>
      <p:sp>
        <p:nvSpPr>
          <p:cNvPr id="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solidFill>
                  <a:srgbClr val="0070C0"/>
                </a:solidFill>
              </a:rPr>
              <a:t>Bütünden </a:t>
            </a:r>
            <a:r>
              <a:rPr lang="tr-TR" sz="2800" dirty="0" err="1" smtClean="0">
                <a:solidFill>
                  <a:srgbClr val="0070C0"/>
                </a:solidFill>
              </a:rPr>
              <a:t>farkliliğa</a:t>
            </a:r>
            <a:r>
              <a:rPr lang="tr-TR" sz="2800" dirty="0" smtClean="0">
                <a:solidFill>
                  <a:srgbClr val="0070C0"/>
                </a:solidFill>
              </a:rPr>
              <a:t>  </a:t>
            </a:r>
            <a:r>
              <a:rPr lang="tr-TR" sz="2800" dirty="0" smtClean="0">
                <a:solidFill>
                  <a:srgbClr val="0070C0"/>
                </a:solidFill>
              </a:rPr>
              <a:t>giderken</a:t>
            </a:r>
            <a:r>
              <a:rPr lang="tr-TR" dirty="0" smtClean="0">
                <a:solidFill>
                  <a:srgbClr val="0070C0"/>
                </a:solidFill>
              </a:rPr>
              <a:t>…</a:t>
            </a:r>
            <a:endParaRPr lang="tr-T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7. sınıfta birimden bütüne etkinliğinde neler yaşadınız? (birkaç öğrenciden cevap alınır)</a:t>
            </a:r>
          </a:p>
          <a:p>
            <a:r>
              <a:rPr lang="tr-TR" dirty="0" smtClean="0"/>
              <a:t>Geçen yılki etkinlik süreci hatırlatılır. Bu dönemde yön, oran ve renk kavramını kullanarak bir bütüne ulaşmanın önemine değinilir.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pic>
        <p:nvPicPr>
          <p:cNvPr id="1027" name="Picture 3" descr="C:\Users\YadeUmut\Desktop\duze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643314"/>
            <a:ext cx="2231423" cy="2947992"/>
          </a:xfrm>
          <a:prstGeom prst="rect">
            <a:avLst/>
          </a:prstGeom>
          <a:noFill/>
        </p:spPr>
      </p:pic>
      <p:sp>
        <p:nvSpPr>
          <p:cNvPr id="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solidFill>
                  <a:srgbClr val="0070C0"/>
                </a:solidFill>
              </a:rPr>
              <a:t>Bütünden </a:t>
            </a:r>
            <a:r>
              <a:rPr lang="tr-TR" sz="2800" dirty="0" err="1" smtClean="0">
                <a:solidFill>
                  <a:srgbClr val="0070C0"/>
                </a:solidFill>
              </a:rPr>
              <a:t>farkliliğa</a:t>
            </a:r>
            <a:r>
              <a:rPr lang="tr-TR" sz="2800" dirty="0" smtClean="0">
                <a:solidFill>
                  <a:srgbClr val="0070C0"/>
                </a:solidFill>
              </a:rPr>
              <a:t>  </a:t>
            </a:r>
            <a:r>
              <a:rPr lang="tr-TR" sz="2800" dirty="0" smtClean="0">
                <a:solidFill>
                  <a:srgbClr val="0070C0"/>
                </a:solidFill>
              </a:rPr>
              <a:t>giderken</a:t>
            </a:r>
            <a:r>
              <a:rPr lang="tr-TR" dirty="0" smtClean="0">
                <a:solidFill>
                  <a:srgbClr val="0070C0"/>
                </a:solidFill>
              </a:rPr>
              <a:t>…</a:t>
            </a:r>
            <a:endParaRPr lang="tr-T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1571612"/>
            <a:ext cx="7467600" cy="1285876"/>
          </a:xfrm>
        </p:spPr>
        <p:txBody>
          <a:bodyPr>
            <a:noAutofit/>
          </a:bodyPr>
          <a:lstStyle/>
          <a:p>
            <a:pPr lvl="0" algn="ctr"/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şekildeki cisimlere bakınız. Hangisi hareketli hangisi hangisi durağandır.  </a:t>
            </a:r>
            <a:br>
              <a:rPr lang="tr-T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1472" y="1571612"/>
            <a:ext cx="7772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643306" y="4786322"/>
            <a:ext cx="935038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 rot="3025417">
            <a:off x="5493448" y="4788624"/>
            <a:ext cx="9350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356100" y="27813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851275" y="33575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4067175" y="2924175"/>
            <a:ext cx="649288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29058" y="3000372"/>
            <a:ext cx="8636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2" name="Arc 12"/>
          <p:cNvSpPr>
            <a:spLocks/>
          </p:cNvSpPr>
          <p:nvPr/>
        </p:nvSpPr>
        <p:spPr bwMode="auto">
          <a:xfrm rot="16332387" flipH="1">
            <a:off x="5580062" y="3213101"/>
            <a:ext cx="360363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3" name="Arc 13"/>
          <p:cNvSpPr>
            <a:spLocks/>
          </p:cNvSpPr>
          <p:nvPr/>
        </p:nvSpPr>
        <p:spPr bwMode="auto">
          <a:xfrm rot="2151902" flipH="1">
            <a:off x="6011863" y="3357563"/>
            <a:ext cx="360362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4" name="Arc 14"/>
          <p:cNvSpPr>
            <a:spLocks/>
          </p:cNvSpPr>
          <p:nvPr/>
        </p:nvSpPr>
        <p:spPr bwMode="auto">
          <a:xfrm rot="4912307" flipH="1">
            <a:off x="5940426" y="3500437"/>
            <a:ext cx="360362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5" name="Arc 15"/>
          <p:cNvSpPr>
            <a:spLocks/>
          </p:cNvSpPr>
          <p:nvPr/>
        </p:nvSpPr>
        <p:spPr bwMode="auto">
          <a:xfrm rot="6996989" flipH="1">
            <a:off x="5795962" y="3644901"/>
            <a:ext cx="360363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" name="Arc 16"/>
          <p:cNvSpPr>
            <a:spLocks/>
          </p:cNvSpPr>
          <p:nvPr/>
        </p:nvSpPr>
        <p:spPr bwMode="auto">
          <a:xfrm rot="19700292" flipH="1">
            <a:off x="5795963" y="3141663"/>
            <a:ext cx="360362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" name="Arc 17"/>
          <p:cNvSpPr>
            <a:spLocks/>
          </p:cNvSpPr>
          <p:nvPr/>
        </p:nvSpPr>
        <p:spPr bwMode="auto">
          <a:xfrm flipH="1">
            <a:off x="5940425" y="3213100"/>
            <a:ext cx="360363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" name="Arc 18"/>
          <p:cNvSpPr>
            <a:spLocks/>
          </p:cNvSpPr>
          <p:nvPr/>
        </p:nvSpPr>
        <p:spPr bwMode="auto">
          <a:xfrm rot="13891806" flipH="1">
            <a:off x="5508626" y="3357562"/>
            <a:ext cx="360362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" name="Arc 19"/>
          <p:cNvSpPr>
            <a:spLocks/>
          </p:cNvSpPr>
          <p:nvPr/>
        </p:nvSpPr>
        <p:spPr bwMode="auto">
          <a:xfrm rot="10372466" flipH="1">
            <a:off x="5580063" y="3573463"/>
            <a:ext cx="360362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sp>
        <p:nvSpPr>
          <p:cNvPr id="22" name="1 Başlık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000" b="0" i="0" u="none" strike="noStrike" kern="1200" cap="sm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1 Başlık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small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Bütünden farkliliğa  giderken</a:t>
            </a:r>
            <a:r>
              <a:rPr kumimoji="0" lang="tr-TR" sz="3000" b="0" i="0" u="none" strike="noStrike" kern="1200" cap="small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tr-TR" sz="3000" b="0" i="0" u="none" strike="noStrike" kern="1200" cap="sm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071570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solidFill>
                  <a:srgbClr val="0070C0"/>
                </a:solidFill>
              </a:rPr>
              <a:t/>
            </a:r>
            <a:br>
              <a:rPr lang="tr-TR" dirty="0" smtClean="0">
                <a:solidFill>
                  <a:srgbClr val="0070C0"/>
                </a:solidFill>
              </a:rPr>
            </a:br>
            <a:r>
              <a:rPr lang="tr-TR" dirty="0" smtClean="0">
                <a:solidFill>
                  <a:srgbClr val="0070C0"/>
                </a:solidFill>
              </a:rPr>
              <a:t/>
            </a:r>
            <a:br>
              <a:rPr lang="tr-TR" dirty="0" smtClean="0">
                <a:solidFill>
                  <a:srgbClr val="0070C0"/>
                </a:solidFill>
              </a:rPr>
            </a:br>
            <a:r>
              <a:rPr lang="tr-TR" dirty="0" smtClean="0">
                <a:solidFill>
                  <a:srgbClr val="0070C0"/>
                </a:solidFill>
              </a:rPr>
              <a:t/>
            </a:r>
            <a:br>
              <a:rPr lang="tr-TR" dirty="0" smtClean="0">
                <a:solidFill>
                  <a:srgbClr val="0070C0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dirty="0" smtClean="0"/>
              <a:t>Değişkenliği olmayan bir geometrik şeklin yönünü değiştirmek hareketli bir görüntü verir. </a:t>
            </a:r>
          </a:p>
          <a:p>
            <a:pPr>
              <a:buNone/>
            </a:pPr>
            <a:r>
              <a:rPr lang="tr-TR" dirty="0" smtClean="0"/>
              <a:t> 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57356" y="4000504"/>
            <a:ext cx="9350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/>
              <a:t>DURAĞAN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3025417">
            <a:off x="4213225" y="3860801"/>
            <a:ext cx="9350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tr-TR" sz="1400"/>
              <a:t>HAREKETLİ</a:t>
            </a: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small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Bütünden farkliliğa  giderken</a:t>
            </a:r>
            <a:r>
              <a:rPr kumimoji="0" lang="tr-TR" sz="3000" b="0" i="0" u="none" strike="noStrike" kern="1200" cap="small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tr-TR" sz="3000" b="0" i="0" u="none" strike="noStrike" kern="1200" cap="sm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/>
            </a:r>
            <a:br>
              <a:rPr lang="tr-TR" dirty="0" smtClean="0">
                <a:solidFill>
                  <a:srgbClr val="0070C0"/>
                </a:solidFill>
              </a:rPr>
            </a:br>
            <a:r>
              <a:rPr lang="tr-TR" dirty="0" smtClean="0">
                <a:solidFill>
                  <a:srgbClr val="0070C0"/>
                </a:solidFill>
              </a:rPr>
              <a:t/>
            </a:r>
            <a:br>
              <a:rPr lang="tr-TR" dirty="0" smtClean="0">
                <a:solidFill>
                  <a:srgbClr val="0070C0"/>
                </a:solidFill>
              </a:rPr>
            </a:br>
            <a:r>
              <a:rPr lang="tr-TR" dirty="0" smtClean="0">
                <a:solidFill>
                  <a:srgbClr val="0070C0"/>
                </a:solidFill>
              </a:rPr>
              <a:t/>
            </a:r>
            <a:br>
              <a:rPr lang="tr-TR" dirty="0" smtClean="0">
                <a:solidFill>
                  <a:srgbClr val="0070C0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Verilen bilgiler ışığında değişkenliği olmayan geometrik şekillerden yararlanarak;</a:t>
            </a:r>
          </a:p>
          <a:p>
            <a:pPr>
              <a:buFontTx/>
              <a:buChar char="-"/>
            </a:pPr>
            <a:r>
              <a:rPr lang="tr-TR" dirty="0" smtClean="0">
                <a:solidFill>
                  <a:srgbClr val="0070C0"/>
                </a:solidFill>
              </a:rPr>
              <a:t>Yön</a:t>
            </a:r>
          </a:p>
          <a:p>
            <a:pPr>
              <a:buFontTx/>
              <a:buChar char="-"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Oran</a:t>
            </a:r>
          </a:p>
          <a:p>
            <a:pPr>
              <a:buFontTx/>
              <a:buChar char="-"/>
            </a:pPr>
            <a:r>
              <a:rPr lang="tr-TR" dirty="0" smtClean="0">
                <a:solidFill>
                  <a:srgbClr val="FF0000"/>
                </a:solidFill>
              </a:rPr>
              <a:t>Renk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Kavramlarını kullanarak bir bütün oluşturmanız.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            ‘Başka bir arayışı olmayanın, başka bir bulusu da  olmayacaktır.’ 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small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Bütünden farkliliğa  giderken</a:t>
            </a:r>
            <a:r>
              <a:rPr kumimoji="0" lang="tr-TR" sz="3000" b="0" i="0" u="none" strike="noStrike" kern="1200" cap="small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tr-TR" sz="3000" b="0" i="0" u="none" strike="noStrike" kern="1200" cap="sm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Düzen Kuşağında Neler Yapılır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*Yapılan çalışmalar özgün olmalı..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*Kare, daire ve çizgiden yola çıkarak birim, birimden modül, modülden bir bütün elde edilir.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*Etkinlik sürecinde yapılan tüm çalışmalar kayıt altına alınır. Yani tasarım günlüğü ve etkinlik süreci yazılır..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*Bireysel çalışmalarda yazılanlar ürün dosyasına konur.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*Grup çalışmaları sergi düzenine uygun yapılır. Büyük boy bir fon kağıdına tüm etkinlik süreci, tasarım günlüğü, grup adi, grup üyeleri, modülün maketi vb. çalışmalar yapıştırılır.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*Yapılan çalışmaların teknolojik bir değeri olup olmadığı yada bir teknolojik değere benzetilir.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*En sonda grup sözcüsü ve grup üyeleri konuyu anlatır.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 Yapılmaz...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*Ortaya çıkan ürün var olan bir nesneye benzetilemez.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*Ürün hiç bir zaman bir zemine oturtulamaz. Kendi basına birim, modüllerin birleşimiyle bir bütündür.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*Başkasından kopya edilemez.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*Ürün düşünce olarak, yaratıcılık açısından size özgü olmalı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*Birim elde ettikten sonra çoğalabilirliği test edilmeden ortaya çıkarmanın bir anlamı olmaz.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*Tasarım günlüğünü zamanında yazın. Diğer bir güne yada haftaya bırakılamaz.</a:t>
            </a:r>
            <a:endParaRPr lang="tr-TR" dirty="0"/>
          </a:p>
        </p:txBody>
      </p:sp>
      <p:sp>
        <p:nvSpPr>
          <p:cNvPr id="22532" name="3 Metin kutusu"/>
          <p:cNvSpPr txBox="1">
            <a:spLocks noChangeArrowheads="1"/>
          </p:cNvSpPr>
          <p:nvPr/>
        </p:nvSpPr>
        <p:spPr bwMode="auto">
          <a:xfrm>
            <a:off x="3286125" y="600075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  <a:hlinkClick r:id="rId3"/>
              </a:rPr>
              <a:t>www.gelisenbeyin.net</a:t>
            </a:r>
            <a:endParaRPr lang="tr-TR">
              <a:latin typeface="Calibri" pitchFamily="34" charset="0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www.gelisenbeyin.net / gelişimin adresi...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5dd3b5eab04799935286d652a75b776e2b83c"/>
  <p:tag name="GENSWF_OUTPUT_FILE_NAME" val="butunde_farklili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264</Words>
  <Application>Microsoft Office PowerPoint</Application>
  <PresentationFormat>Ekran Gösterisi (4:3)</PresentationFormat>
  <Paragraphs>59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Cumba</vt:lpstr>
      <vt:lpstr> DÜZEN KUŞAĞI  </vt:lpstr>
      <vt:lpstr>Bütünden farkliliğa  giderken…</vt:lpstr>
      <vt:lpstr>Bütünden farkliliğa  giderken…</vt:lpstr>
      <vt:lpstr>Bütünden farkliliğa  giderken…</vt:lpstr>
      <vt:lpstr>       şekildeki cisimlere bakınız. Hangisi hareketli hangisi hangisi durağandır.   </vt:lpstr>
      <vt:lpstr>   </vt:lpstr>
      <vt:lpstr>   </vt:lpstr>
      <vt:lpstr>Düzen Kuşağında Neler Yapılır</vt:lpstr>
      <vt:lpstr>Ne Yapılmaz...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DÜZEN KUŞAĞI</dc:title>
  <dc:creator>YadeUmut</dc:creator>
  <cp:lastModifiedBy>YadeUmut</cp:lastModifiedBy>
  <cp:revision>28</cp:revision>
  <dcterms:created xsi:type="dcterms:W3CDTF">2011-09-16T14:30:45Z</dcterms:created>
  <dcterms:modified xsi:type="dcterms:W3CDTF">2011-10-04T13:46:33Z</dcterms:modified>
</cp:coreProperties>
</file>