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9" r:id="rId2"/>
    <p:sldId id="299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90" r:id="rId14"/>
    <p:sldId id="288" r:id="rId15"/>
    <p:sldId id="291" r:id="rId16"/>
    <p:sldId id="292" r:id="rId17"/>
    <p:sldId id="294" r:id="rId18"/>
    <p:sldId id="295" r:id="rId19"/>
    <p:sldId id="302" r:id="rId20"/>
    <p:sldId id="298" r:id="rId21"/>
    <p:sldId id="301" r:id="rId22"/>
    <p:sldId id="305" r:id="rId23"/>
    <p:sldId id="304" r:id="rId24"/>
    <p:sldId id="306" r:id="rId25"/>
    <p:sldId id="307" r:id="rId26"/>
    <p:sldId id="318" r:id="rId27"/>
    <p:sldId id="321" r:id="rId28"/>
    <p:sldId id="322" r:id="rId29"/>
    <p:sldId id="308" r:id="rId30"/>
    <p:sldId id="311" r:id="rId31"/>
    <p:sldId id="303" r:id="rId32"/>
    <p:sldId id="312" r:id="rId33"/>
    <p:sldId id="315" r:id="rId34"/>
    <p:sldId id="313" r:id="rId35"/>
    <p:sldId id="314" r:id="rId36"/>
    <p:sldId id="319" r:id="rId37"/>
    <p:sldId id="324" r:id="rId38"/>
  </p:sldIdLst>
  <p:sldSz cx="9144000" cy="6858000" type="screen4x3"/>
  <p:notesSz cx="6858000" cy="9144000"/>
  <p:defaultTextStyle>
    <a:defPPr>
      <a:defRPr lang="en-US"/>
    </a:defPPr>
    <a:lvl1pPr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Wg66DWlsnYez6WeJuPc0Aw==" hashData="ZK1IdQjo2vPXnBTMkNrWzOYHYE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8000"/>
    <a:srgbClr val="FFFF00"/>
    <a:srgbClr val="5F5F5F"/>
    <a:srgbClr val="0000CC"/>
    <a:srgbClr val="FF0000"/>
    <a:srgbClr val="6699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</a:defRPr>
            </a:lvl1pPr>
          </a:lstStyle>
          <a:p>
            <a:fld id="{3731D69E-70ED-4ED2-BD52-8159817DF91A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3188" y="1927225"/>
            <a:ext cx="6383337" cy="15160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3188" y="3856038"/>
            <a:ext cx="6383337" cy="178911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65863"/>
            <a:ext cx="1922463" cy="4810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57538" y="6265863"/>
            <a:ext cx="2814637" cy="4810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>
              <a:defRPr/>
            </a:lvl1pPr>
          </a:lstStyle>
          <a:p>
            <a:fld id="{FF952D6C-35AA-4F27-BE40-0E7235A56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37597-B7F0-4BA0-865B-92A493851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985000" y="138113"/>
            <a:ext cx="17335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784350" y="138113"/>
            <a:ext cx="504825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F4A74-9EC3-4902-B27D-1D010D6C1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84350" y="138113"/>
            <a:ext cx="6934200" cy="8255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390900" cy="46815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327650" y="1308100"/>
            <a:ext cx="3390900" cy="46815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784350" y="6265863"/>
            <a:ext cx="1304925" cy="4810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775075" y="6265863"/>
            <a:ext cx="2814638" cy="4810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413625" y="6265863"/>
            <a:ext cx="1304925" cy="481012"/>
          </a:xfrm>
        </p:spPr>
        <p:txBody>
          <a:bodyPr/>
          <a:lstStyle>
            <a:lvl1pPr>
              <a:defRPr/>
            </a:lvl1pPr>
          </a:lstStyle>
          <a:p>
            <a:fld id="{42C33242-1899-462A-A9B8-A3B8A4FA91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84350" y="138113"/>
            <a:ext cx="6934200" cy="8255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784350" y="1308100"/>
            <a:ext cx="3390900" cy="46815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327650" y="1308100"/>
            <a:ext cx="3390900" cy="22637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5327650" y="3724275"/>
            <a:ext cx="3390900" cy="22653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1784350" y="6265863"/>
            <a:ext cx="1304925" cy="4810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775075" y="6265863"/>
            <a:ext cx="2814638" cy="4810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413625" y="6265863"/>
            <a:ext cx="1304925" cy="481012"/>
          </a:xfrm>
        </p:spPr>
        <p:txBody>
          <a:bodyPr/>
          <a:lstStyle>
            <a:lvl1pPr>
              <a:defRPr/>
            </a:lvl1pPr>
          </a:lstStyle>
          <a:p>
            <a:fld id="{D9015BE0-0906-458C-9BCC-7D84D252CD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84350" y="138113"/>
            <a:ext cx="6934200" cy="8255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390900" cy="46815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327650" y="1308100"/>
            <a:ext cx="3390900" cy="22637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5327650" y="3724275"/>
            <a:ext cx="3390900" cy="22653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1784350" y="6265863"/>
            <a:ext cx="1304925" cy="4810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775075" y="6265863"/>
            <a:ext cx="2814638" cy="4810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413625" y="6265863"/>
            <a:ext cx="1304925" cy="481012"/>
          </a:xfrm>
        </p:spPr>
        <p:txBody>
          <a:bodyPr/>
          <a:lstStyle>
            <a:lvl1pPr>
              <a:defRPr/>
            </a:lvl1pPr>
          </a:lstStyle>
          <a:p>
            <a:fld id="{2517478A-7301-486C-AA28-9B85C96B9F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1784350" y="138113"/>
            <a:ext cx="6934200" cy="8255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84350" y="1308100"/>
            <a:ext cx="3390900" cy="22637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327650" y="1308100"/>
            <a:ext cx="3390900" cy="22637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1784350" y="3724275"/>
            <a:ext cx="3390900" cy="22653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327650" y="3724275"/>
            <a:ext cx="3390900" cy="22653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1784350" y="6265863"/>
            <a:ext cx="1304925" cy="4810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775075" y="6265863"/>
            <a:ext cx="2814638" cy="4810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413625" y="6265863"/>
            <a:ext cx="1304925" cy="481012"/>
          </a:xfrm>
        </p:spPr>
        <p:txBody>
          <a:bodyPr/>
          <a:lstStyle>
            <a:lvl1pPr>
              <a:defRPr/>
            </a:lvl1pPr>
          </a:lstStyle>
          <a:p>
            <a:fld id="{04EF8E9B-79DC-4452-AC59-FC33F9B27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EB046-70BD-43EB-A68E-7EF49F574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36295-2F1D-4D3D-A727-CD851BFBBA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784350" y="1308100"/>
            <a:ext cx="3390900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327650" y="1308100"/>
            <a:ext cx="3390900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ED04B-C746-43DC-9D0E-D0DABA82EC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54736-C5C2-41F5-8A40-E372CB82A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930EF-CF36-4945-9E83-0C16AD9A2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5C24E-FB2F-422D-B3C1-F79379C9C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D31C8-1421-44A4-843D-A390B2AB56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75172-833F-4CDF-A31B-C0587EF2B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4350" y="138113"/>
            <a:ext cx="6934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479" tIns="41239" rIns="82479" bIns="412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4350" y="1308100"/>
            <a:ext cx="69342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479" tIns="41239" rIns="82479" bIns="41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84350" y="6265863"/>
            <a:ext cx="13049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479" tIns="41239" rIns="82479" bIns="41239" numCol="1" anchor="t" anchorCtr="0" compatLnSpc="1">
            <a:prstTxWarp prst="textNoShape">
              <a:avLst/>
            </a:prstTxWarp>
          </a:bodyPr>
          <a:lstStyle>
            <a:lvl1pPr algn="l" defTabSz="825500" rtl="0" eaLnBrk="0" hangingPunct="0">
              <a:defRPr sz="13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5075" y="6265863"/>
            <a:ext cx="28146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479" tIns="41239" rIns="82479" bIns="41239" numCol="1" anchor="t" anchorCtr="0" compatLnSpc="1">
            <a:prstTxWarp prst="textNoShape">
              <a:avLst/>
            </a:prstTxWarp>
          </a:bodyPr>
          <a:lstStyle>
            <a:lvl1pPr defTabSz="825500" rtl="0" eaLnBrk="0" hangingPunct="0">
              <a:defRPr sz="13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3625" y="6265863"/>
            <a:ext cx="13049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479" tIns="41239" rIns="82479" bIns="41239" numCol="1" anchor="t" anchorCtr="0" compatLnSpc="1">
            <a:prstTxWarp prst="textNoShape">
              <a:avLst/>
            </a:prstTxWarp>
          </a:bodyPr>
          <a:lstStyle>
            <a:lvl1pPr algn="r" defTabSz="825500" rtl="0" eaLnBrk="0" hangingPunct="0">
              <a:defRPr sz="1300">
                <a:latin typeface="+mn-lt"/>
              </a:defRPr>
            </a:lvl1pPr>
          </a:lstStyle>
          <a:p>
            <a:fld id="{04708FBB-5227-4C98-B916-F712042F98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&#214;STER\2.%20d&#246;nem%20g&#246;ster\background.wav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9" name="background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533400" cy="533400"/>
          </a:xfrm>
          <a:prstGeom prst="rect">
            <a:avLst/>
          </a:prstGeom>
          <a:noFill/>
        </p:spPr>
      </p:pic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447800"/>
            <a:ext cx="7848600" cy="3276600"/>
          </a:xfrm>
        </p:spPr>
        <p:txBody>
          <a:bodyPr/>
          <a:lstStyle/>
          <a:p>
            <a:r>
              <a:rPr lang="tr-TR" sz="4000" dirty="0">
                <a:solidFill>
                  <a:srgbClr val="0000CC"/>
                </a:solidFill>
                <a:latin typeface="Bremen Blk BT" pitchFamily="82" charset="0"/>
              </a:rPr>
              <a:t/>
            </a:r>
            <a:br>
              <a:rPr lang="tr-TR" sz="4000" dirty="0">
                <a:solidFill>
                  <a:srgbClr val="0000CC"/>
                </a:solidFill>
                <a:latin typeface="Bremen Blk BT" pitchFamily="82" charset="0"/>
              </a:rPr>
            </a:br>
            <a:r>
              <a:rPr lang="tr-TR" sz="5400" dirty="0" smtClean="0">
                <a:solidFill>
                  <a:srgbClr val="FF0000"/>
                </a:solidFill>
                <a:latin typeface="Bremen Blk BT" pitchFamily="82" charset="0"/>
              </a:rPr>
              <a:t>TANITIM ve PAZARLAMA</a:t>
            </a:r>
            <a:r>
              <a:rPr lang="tr-TR" sz="4000" dirty="0">
                <a:solidFill>
                  <a:srgbClr val="0000CC"/>
                </a:solidFill>
                <a:latin typeface="Bremen Blk BT" pitchFamily="82" charset="0"/>
              </a:rPr>
              <a:t/>
            </a:r>
            <a:br>
              <a:rPr lang="tr-TR" sz="4000" dirty="0">
                <a:solidFill>
                  <a:srgbClr val="0000CC"/>
                </a:solidFill>
                <a:latin typeface="Bremen Blk BT" pitchFamily="82" charset="0"/>
              </a:rPr>
            </a:br>
            <a:endParaRPr lang="tr-TR" sz="4000" dirty="0">
              <a:solidFill>
                <a:srgbClr val="0000CC"/>
              </a:solidFill>
              <a:latin typeface="Bremen Blk BT" pitchFamily="82" charset="0"/>
            </a:endParaRPr>
          </a:p>
        </p:txBody>
      </p:sp>
      <p:pic>
        <p:nvPicPr>
          <p:cNvPr id="140295" name="Picture 7" descr="e-speak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" y="152400"/>
            <a:ext cx="890587" cy="1343025"/>
          </a:xfrm>
          <a:prstGeom prst="rect">
            <a:avLst/>
          </a:prstGeom>
          <a:noFill/>
        </p:spPr>
      </p:pic>
      <p:sp>
        <p:nvSpPr>
          <p:cNvPr id="140297" name="WordArt 9"/>
          <p:cNvSpPr>
            <a:spLocks noChangeArrowheads="1" noChangeShapeType="1" noTextEdit="1"/>
          </p:cNvSpPr>
          <p:nvPr/>
        </p:nvSpPr>
        <p:spPr bwMode="auto">
          <a:xfrm>
            <a:off x="0" y="5867400"/>
            <a:ext cx="912018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tr-TR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7" dist="40161" dir="1106097">
                    <a:srgbClr val="6699FF"/>
                  </a:prstShdw>
                </a:effectLst>
                <a:latin typeface="Impact"/>
              </a:rPr>
              <a:t>TEKNOLOJİ ve TASARIM</a:t>
            </a:r>
          </a:p>
        </p:txBody>
      </p:sp>
      <p:pic>
        <p:nvPicPr>
          <p:cNvPr id="7" name="Picture 6" descr="C:\Users\Yahya\Desktop\Resi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886200"/>
            <a:ext cx="5232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0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6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299"/>
                </p:tgtEl>
              </p:cMediaNode>
            </p:audio>
          </p:childTnLst>
        </p:cTn>
      </p:par>
    </p:tnLst>
    <p:bldLst>
      <p:bldP spid="1402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4350" y="1308100"/>
            <a:ext cx="7207250" cy="5549900"/>
          </a:xfrm>
        </p:spPr>
        <p:txBody>
          <a:bodyPr/>
          <a:lstStyle/>
          <a:p>
            <a:r>
              <a:rPr lang="tr-TR" sz="3600" b="1">
                <a:latin typeface="Comic Sans MS" pitchFamily="66" charset="0"/>
              </a:rPr>
              <a:t>Latince kökenli olan </a:t>
            </a:r>
            <a:r>
              <a:rPr lang="tr-TR" sz="3600" b="1">
                <a:solidFill>
                  <a:srgbClr val="FF0000"/>
                </a:solidFill>
                <a:latin typeface="Comic Sans MS" pitchFamily="66" charset="0"/>
              </a:rPr>
              <a:t>amblem</a:t>
            </a:r>
            <a:r>
              <a:rPr lang="tr-TR" sz="3600" b="1">
                <a:latin typeface="Comic Sans MS" pitchFamily="66" charset="0"/>
              </a:rPr>
              <a:t> ve </a:t>
            </a:r>
            <a:r>
              <a:rPr lang="tr-TR" sz="3600" b="1">
                <a:solidFill>
                  <a:srgbClr val="FF0000"/>
                </a:solidFill>
                <a:latin typeface="Comic Sans MS" pitchFamily="66" charset="0"/>
              </a:rPr>
              <a:t>logotayp</a:t>
            </a:r>
            <a:r>
              <a:rPr lang="tr-TR" sz="3600" b="1">
                <a:latin typeface="Comic Sans MS" pitchFamily="66" charset="0"/>
              </a:rPr>
              <a:t> sözcüklerinin dilimizdeki karşılıgı </a:t>
            </a:r>
            <a:r>
              <a:rPr lang="tr-TR" sz="3600" b="1">
                <a:solidFill>
                  <a:schemeClr val="accent2"/>
                </a:solidFill>
                <a:latin typeface="Comic Sans MS" pitchFamily="66" charset="0"/>
              </a:rPr>
              <a:t>simge</a:t>
            </a:r>
            <a:r>
              <a:rPr lang="tr-TR" sz="3600" b="1">
                <a:latin typeface="Comic Sans MS" pitchFamily="66" charset="0"/>
              </a:rPr>
              <a:t> ve </a:t>
            </a:r>
            <a:r>
              <a:rPr lang="tr-TR" sz="3600" b="1">
                <a:solidFill>
                  <a:schemeClr val="accent2"/>
                </a:solidFill>
                <a:latin typeface="Comic Sans MS" pitchFamily="66" charset="0"/>
              </a:rPr>
              <a:t>özgün yazıdır</a:t>
            </a:r>
            <a:r>
              <a:rPr lang="tr-TR" sz="3600">
                <a:latin typeface="Comic Sans MS" pitchFamily="66" charset="0"/>
              </a:rPr>
              <a:t>. </a:t>
            </a:r>
          </a:p>
          <a:p>
            <a:endParaRPr lang="tr-TR" sz="3600">
              <a:latin typeface="Comic Sans MS" pitchFamily="66" charset="0"/>
            </a:endParaRPr>
          </a:p>
          <a:p>
            <a:r>
              <a:rPr lang="tr-TR">
                <a:latin typeface="Arial" charset="0"/>
              </a:rPr>
              <a:t>Günümüzde her iki kavram ayrı ayrı anıldığı gibi tek bir sözcük olarak </a:t>
            </a:r>
            <a:r>
              <a:rPr lang="tr-TR">
                <a:solidFill>
                  <a:srgbClr val="0000CC"/>
                </a:solidFill>
                <a:latin typeface="Arial" charset="0"/>
              </a:rPr>
              <a:t>Logo</a:t>
            </a:r>
            <a:r>
              <a:rPr lang="tr-TR">
                <a:latin typeface="Arial" charset="0"/>
              </a:rPr>
              <a:t> diye de kullanılmaktadır.</a:t>
            </a:r>
            <a:r>
              <a:rPr lang="tr-TR"/>
              <a:t> 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AMBLEM ve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AMBLEM ve LOGO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4350" y="1676400"/>
            <a:ext cx="6934200" cy="4681538"/>
          </a:xfrm>
        </p:spPr>
        <p:txBody>
          <a:bodyPr/>
          <a:lstStyle/>
          <a:p>
            <a:r>
              <a:rPr lang="tr-TR">
                <a:solidFill>
                  <a:srgbClr val="FF0000"/>
                </a:solidFill>
                <a:latin typeface="Arial" charset="0"/>
              </a:rPr>
              <a:t>Amblem</a:t>
            </a:r>
            <a:r>
              <a:rPr lang="tr-TR">
                <a:latin typeface="Arial" charset="0"/>
              </a:rPr>
              <a:t>, çizgi ve resimle yapılan işaretlerdir.</a:t>
            </a:r>
          </a:p>
          <a:p>
            <a:r>
              <a:rPr lang="tr-TR">
                <a:solidFill>
                  <a:srgbClr val="FF0000"/>
                </a:solidFill>
                <a:latin typeface="Arial" charset="0"/>
              </a:rPr>
              <a:t>Logotayp</a:t>
            </a:r>
            <a:r>
              <a:rPr lang="tr-TR">
                <a:latin typeface="Arial" charset="0"/>
              </a:rPr>
              <a:t> ise yazıyla ya da çizgi, resim ve yazıyla yapılan işaretlerdir.</a:t>
            </a:r>
          </a:p>
          <a:p>
            <a:r>
              <a:rPr lang="tr-TR">
                <a:solidFill>
                  <a:schemeClr val="accent2"/>
                </a:solidFill>
                <a:latin typeface="Arial" charset="0"/>
              </a:rPr>
              <a:t>Her ikisinde de amaç, adını taşıdığı ürün veya firmayı en özgün biçimde ayırt etmesidir.</a:t>
            </a:r>
            <a:r>
              <a:rPr lang="tr-TR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Amblem ve Logo Özellikleri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176463"/>
            <a:ext cx="8001000" cy="4681537"/>
          </a:xfrm>
        </p:spPr>
        <p:txBody>
          <a:bodyPr/>
          <a:lstStyle/>
          <a:p>
            <a:r>
              <a:rPr lang="tr-TR" sz="3600">
                <a:solidFill>
                  <a:schemeClr val="accent2"/>
                </a:solidFill>
                <a:latin typeface="Arial" charset="0"/>
              </a:rPr>
              <a:t>Amblemler</a:t>
            </a:r>
            <a:r>
              <a:rPr lang="tr-TR" sz="3600">
                <a:latin typeface="Arial" charset="0"/>
              </a:rPr>
              <a:t> ve </a:t>
            </a:r>
            <a:r>
              <a:rPr lang="tr-TR" sz="3600">
                <a:solidFill>
                  <a:schemeClr val="accent2"/>
                </a:solidFill>
                <a:latin typeface="Arial" charset="0"/>
              </a:rPr>
              <a:t>logotayplar</a:t>
            </a:r>
            <a:r>
              <a:rPr lang="tr-TR" sz="3600">
                <a:latin typeface="Arial" charset="0"/>
              </a:rPr>
              <a:t> ilgili şirketin çalışma alanını, kişiliğini biçim ve renkleriyle ifade edebilmelidir.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46" name="Group 10"/>
          <p:cNvGrpSpPr>
            <a:grpSpLocks/>
          </p:cNvGrpSpPr>
          <p:nvPr/>
        </p:nvGrpSpPr>
        <p:grpSpPr bwMode="auto">
          <a:xfrm flipH="1">
            <a:off x="5181600" y="1219200"/>
            <a:ext cx="3962400" cy="5638800"/>
            <a:chOff x="2736" y="768"/>
            <a:chExt cx="3024" cy="3552"/>
          </a:xfrm>
        </p:grpSpPr>
        <p:pic>
          <p:nvPicPr>
            <p:cNvPr id="142341" name="Picture 5" descr="balon_b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903"/>
              <a:ext cx="3010" cy="3417"/>
            </a:xfrm>
            <a:prstGeom prst="rect">
              <a:avLst/>
            </a:prstGeom>
            <a:noFill/>
          </p:spPr>
        </p:pic>
        <p:sp>
          <p:nvSpPr>
            <p:cNvPr id="142342" name="Rectangle 6"/>
            <p:cNvSpPr>
              <a:spLocks noChangeArrowheads="1"/>
            </p:cNvSpPr>
            <p:nvPr/>
          </p:nvSpPr>
          <p:spPr bwMode="auto">
            <a:xfrm>
              <a:off x="3789" y="768"/>
              <a:ext cx="1971" cy="1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52400"/>
            <a:ext cx="4572000" cy="6400800"/>
          </a:xfrm>
        </p:spPr>
        <p:txBody>
          <a:bodyPr/>
          <a:lstStyle/>
          <a:p>
            <a:pPr algn="l"/>
            <a:r>
              <a:rPr lang="tr-TR" dirty="0" smtClean="0">
                <a:solidFill>
                  <a:srgbClr val="0000CC"/>
                </a:solidFill>
                <a:latin typeface="Bremen Blk BT" pitchFamily="82" charset="0"/>
              </a:rPr>
              <a:t>Yapılacak</a:t>
            </a:r>
            <a:r>
              <a:rPr lang="tr-TR" dirty="0">
                <a:solidFill>
                  <a:srgbClr val="0000CC"/>
                </a:solidFill>
                <a:latin typeface="Bremen Blk BT" pitchFamily="82" charset="0"/>
              </a:rPr>
              <a:t/>
            </a:r>
            <a:br>
              <a:rPr lang="tr-TR" dirty="0">
                <a:solidFill>
                  <a:srgbClr val="0000CC"/>
                </a:solidFill>
                <a:latin typeface="Bremen Blk BT" pitchFamily="82" charset="0"/>
              </a:rPr>
            </a:br>
            <a:r>
              <a:rPr lang="tr-TR" dirty="0">
                <a:solidFill>
                  <a:srgbClr val="FF0000"/>
                </a:solidFill>
                <a:latin typeface="Bremen Blk BT" pitchFamily="82" charset="0"/>
              </a:rPr>
              <a:t>MARKA VE</a:t>
            </a:r>
            <a:br>
              <a:rPr lang="tr-TR" dirty="0">
                <a:solidFill>
                  <a:srgbClr val="FF0000"/>
                </a:solidFill>
                <a:latin typeface="Bremen Blk BT" pitchFamily="82" charset="0"/>
              </a:rPr>
            </a:br>
            <a:r>
              <a:rPr lang="tr-TR" dirty="0">
                <a:solidFill>
                  <a:srgbClr val="FF0000"/>
                </a:solidFill>
                <a:latin typeface="Bremen Blk BT" pitchFamily="82" charset="0"/>
              </a:rPr>
              <a:t>LOGO</a:t>
            </a:r>
            <a:r>
              <a:rPr lang="tr-TR" dirty="0">
                <a:solidFill>
                  <a:srgbClr val="0000CC"/>
                </a:solidFill>
                <a:latin typeface="Bremen Blk BT" pitchFamily="82" charset="0"/>
              </a:rPr>
              <a:t> </a:t>
            </a:r>
            <a:r>
              <a:rPr lang="tr-TR" dirty="0" smtClean="0">
                <a:solidFill>
                  <a:srgbClr val="0000CC"/>
                </a:solidFill>
                <a:latin typeface="Bremen Blk BT" pitchFamily="82" charset="0"/>
              </a:rPr>
              <a:t>ÇALIŞMASI</a:t>
            </a:r>
            <a:endParaRPr lang="tr-TR" dirty="0">
              <a:solidFill>
                <a:srgbClr val="0000CC"/>
              </a:solidFill>
              <a:latin typeface="Bremen Blk BT" pitchFamily="82" charset="0"/>
            </a:endParaRPr>
          </a:p>
        </p:txBody>
      </p:sp>
      <p:sp>
        <p:nvSpPr>
          <p:cNvPr id="142340" name="WordArt 4"/>
          <p:cNvSpPr>
            <a:spLocks noChangeArrowheads="1" noChangeShapeType="1" noTextEdit="1"/>
          </p:cNvSpPr>
          <p:nvPr/>
        </p:nvSpPr>
        <p:spPr bwMode="auto">
          <a:xfrm>
            <a:off x="0" y="6096000"/>
            <a:ext cx="5181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7" dist="40161" dir="1106097">
                    <a:srgbClr val="6699FF"/>
                  </a:prstShdw>
                </a:effectLst>
                <a:latin typeface="Impact"/>
              </a:rPr>
              <a:t>TEKNOLOJİ ve TASARIM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71600" y="-228600"/>
            <a:ext cx="6383338" cy="1516063"/>
          </a:xfrm>
        </p:spPr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Arial" charset="0"/>
              </a:rPr>
              <a:t>DİKKAT!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1371600"/>
            <a:ext cx="7162800" cy="4953000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tr-TR" sz="3600" dirty="0"/>
              <a:t>Marka ve Logo Çalışması, 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tr-TR" sz="3600" dirty="0"/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tr-TR" sz="3600" dirty="0"/>
              <a:t>Ortada Olmayan Bir ürünün adının, markasının ve  logosunun yapılmasının pek bir anlamı yoktur. Zaten marka ve logo, ürüne göre belirlenecektir.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0" y="228600"/>
            <a:ext cx="8045450" cy="825500"/>
          </a:xfrm>
        </p:spPr>
        <p:txBody>
          <a:bodyPr/>
          <a:lstStyle/>
          <a:p>
            <a:r>
              <a:rPr lang="tr-TR" sz="3600" dirty="0">
                <a:solidFill>
                  <a:schemeClr val="accent2"/>
                </a:solidFill>
                <a:latin typeface="Bremen Blk BT" pitchFamily="82" charset="0"/>
              </a:rPr>
              <a:t>MARKA-LOGO </a:t>
            </a:r>
            <a:r>
              <a:rPr lang="tr-TR" sz="3600" dirty="0" smtClean="0">
                <a:solidFill>
                  <a:schemeClr val="accent2"/>
                </a:solidFill>
                <a:latin typeface="Bremen Blk BT" pitchFamily="82" charset="0"/>
              </a:rPr>
              <a:t>ÇALIŞMASI</a:t>
            </a:r>
            <a:endParaRPr lang="tr-TR" sz="3600" dirty="0">
              <a:solidFill>
                <a:schemeClr val="accent2"/>
              </a:solidFill>
              <a:latin typeface="Bremen Blk BT" pitchFamily="82" charset="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6934200" cy="4681538"/>
          </a:xfrm>
        </p:spPr>
        <p:txBody>
          <a:bodyPr/>
          <a:lstStyle/>
          <a:p>
            <a:pPr>
              <a:buFontTx/>
              <a:buNone/>
            </a:pPr>
            <a:r>
              <a:rPr lang="tr-TR">
                <a:latin typeface="Arial" charset="0"/>
              </a:rPr>
              <a:t>1. Öncelikle  Projenize bir isim veriniz. </a:t>
            </a:r>
          </a:p>
          <a:p>
            <a:r>
              <a:rPr lang="tr-TR">
                <a:latin typeface="Arial" charset="0"/>
              </a:rPr>
              <a:t>Projeye isim verirken, kısa, etkili ve projenizin çalışmasını kısmen açıklayıcı (Katlanır Tabure, Otomatik Lamba, Güneş Enerjili Oto vb.) bir isim olmasına özen gösteriniz.</a:t>
            </a:r>
          </a:p>
        </p:txBody>
      </p:sp>
      <p:sp>
        <p:nvSpPr>
          <p:cNvPr id="145412" name="WordArt 4"/>
          <p:cNvSpPr>
            <a:spLocks noChangeArrowheads="1" noChangeShapeType="1" noTextEdit="1"/>
          </p:cNvSpPr>
          <p:nvPr/>
        </p:nvSpPr>
        <p:spPr bwMode="auto">
          <a:xfrm>
            <a:off x="533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chemeClr val="accent2"/>
                </a:solidFill>
                <a:latin typeface="Bremen Blk BT" pitchFamily="82" charset="0"/>
              </a:rPr>
              <a:t>MARKA-LOGO </a:t>
            </a:r>
            <a:r>
              <a:rPr lang="tr-TR" sz="3600" dirty="0" smtClean="0">
                <a:solidFill>
                  <a:schemeClr val="accent2"/>
                </a:solidFill>
                <a:latin typeface="Bremen Blk BT" pitchFamily="82" charset="0"/>
              </a:rPr>
              <a:t>ÇALIŞMASI</a:t>
            </a:r>
            <a:endParaRPr lang="tr-TR" sz="3600" dirty="0">
              <a:solidFill>
                <a:schemeClr val="accent2"/>
              </a:solidFill>
              <a:latin typeface="Bremen Blk BT" pitchFamily="82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36750" y="2222500"/>
            <a:ext cx="7359650" cy="5549900"/>
          </a:xfrm>
        </p:spPr>
        <p:txBody>
          <a:bodyPr/>
          <a:lstStyle/>
          <a:p>
            <a:pPr>
              <a:buFontTx/>
              <a:buNone/>
            </a:pPr>
            <a:r>
              <a:rPr lang="tr-TR">
                <a:latin typeface="Arial" charset="0"/>
              </a:rPr>
              <a:t>2. Benzer ürünlerden ayırabilmek ve akılda kalıcılığını artırmak için   için Bir </a:t>
            </a:r>
            <a:r>
              <a:rPr lang="tr-TR">
                <a:solidFill>
                  <a:srgbClr val="FF0000"/>
                </a:solidFill>
                <a:latin typeface="Arial" charset="0"/>
              </a:rPr>
              <a:t>Marka</a:t>
            </a:r>
            <a:r>
              <a:rPr lang="tr-TR">
                <a:latin typeface="Arial" charset="0"/>
              </a:rPr>
              <a:t> belirleyin. </a:t>
            </a:r>
          </a:p>
          <a:p>
            <a:pPr>
              <a:buFontTx/>
              <a:buNone/>
            </a:pPr>
            <a:r>
              <a:rPr lang="tr-TR">
                <a:latin typeface="Arial" charset="0"/>
              </a:rPr>
              <a:t>	</a:t>
            </a:r>
          </a:p>
        </p:txBody>
      </p:sp>
      <p:grpSp>
        <p:nvGrpSpPr>
          <p:cNvPr id="146439" name="Group 7"/>
          <p:cNvGrpSpPr>
            <a:grpSpLocks/>
          </p:cNvGrpSpPr>
          <p:nvPr/>
        </p:nvGrpSpPr>
        <p:grpSpPr bwMode="auto">
          <a:xfrm>
            <a:off x="2209800" y="3810000"/>
            <a:ext cx="6043613" cy="2444750"/>
            <a:chOff x="0" y="2478"/>
            <a:chExt cx="3039" cy="1565"/>
          </a:xfrm>
        </p:grpSpPr>
        <p:pic>
          <p:nvPicPr>
            <p:cNvPr id="146440" name="Picture 8" descr="7A8B74358B1B3D4797722C51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478"/>
              <a:ext cx="1070" cy="1431"/>
            </a:xfrm>
            <a:prstGeom prst="rect">
              <a:avLst/>
            </a:prstGeom>
            <a:noFill/>
          </p:spPr>
        </p:pic>
        <p:pic>
          <p:nvPicPr>
            <p:cNvPr id="14644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0" y="2764"/>
              <a:ext cx="855" cy="648"/>
            </a:xfrm>
            <a:prstGeom prst="rect">
              <a:avLst/>
            </a:prstGeom>
            <a:noFill/>
          </p:spPr>
        </p:pic>
        <p:pic>
          <p:nvPicPr>
            <p:cNvPr id="14644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34" y="2764"/>
              <a:ext cx="1005" cy="720"/>
            </a:xfrm>
            <a:prstGeom prst="rect">
              <a:avLst/>
            </a:prstGeom>
            <a:noFill/>
          </p:spPr>
        </p:pic>
        <p:sp>
          <p:nvSpPr>
            <p:cNvPr id="146443" name="AutoShape 11"/>
            <p:cNvSpPr>
              <a:spLocks/>
            </p:cNvSpPr>
            <p:nvPr/>
          </p:nvSpPr>
          <p:spPr bwMode="auto">
            <a:xfrm rot="16200000">
              <a:off x="1355" y="2226"/>
              <a:ext cx="286" cy="2889"/>
            </a:xfrm>
            <a:prstGeom prst="leftBrace">
              <a:avLst>
                <a:gd name="adj1" fmla="val 8417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6444" name="Text Box 12"/>
            <p:cNvSpPr txBox="1">
              <a:spLocks noChangeArrowheads="1"/>
            </p:cNvSpPr>
            <p:nvPr/>
          </p:nvSpPr>
          <p:spPr bwMode="auto">
            <a:xfrm>
              <a:off x="1284" y="3789"/>
              <a:ext cx="64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tr-TR" sz="2000" b="1">
                  <a:latin typeface="Arial" charset="0"/>
                </a:rPr>
                <a:t>Marka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38113"/>
            <a:ext cx="8197850" cy="825500"/>
          </a:xfrm>
        </p:spPr>
        <p:txBody>
          <a:bodyPr/>
          <a:lstStyle/>
          <a:p>
            <a:r>
              <a:rPr lang="tr-TR" sz="3600" dirty="0">
                <a:solidFill>
                  <a:schemeClr val="accent2"/>
                </a:solidFill>
                <a:latin typeface="Bremen Blk BT" pitchFamily="82" charset="0"/>
              </a:rPr>
              <a:t>MARKA-LOGO </a:t>
            </a:r>
            <a:r>
              <a:rPr lang="tr-TR" sz="3600" dirty="0" smtClean="0">
                <a:solidFill>
                  <a:schemeClr val="accent2"/>
                </a:solidFill>
                <a:latin typeface="Bremen Blk BT" pitchFamily="82" charset="0"/>
              </a:rPr>
              <a:t>ÇALIŞMASI</a:t>
            </a:r>
            <a:endParaRPr lang="tr-TR" sz="3600" dirty="0">
              <a:solidFill>
                <a:schemeClr val="accent2"/>
              </a:solidFill>
              <a:latin typeface="Bremen Blk BT" pitchFamily="82" charset="0"/>
            </a:endParaRPr>
          </a:p>
        </p:txBody>
      </p:sp>
      <p:pic>
        <p:nvPicPr>
          <p:cNvPr id="151561" name="Picture 9" descr="logol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830388"/>
            <a:ext cx="6781800" cy="4951412"/>
          </a:xfrm>
          <a:noFill/>
          <a:ln/>
        </p:spPr>
      </p:pic>
      <p:sp>
        <p:nvSpPr>
          <p:cNvPr id="151556" name="WordArt 4"/>
          <p:cNvSpPr>
            <a:spLocks noChangeArrowheads="1" noChangeShapeType="1" noTextEdit="1"/>
          </p:cNvSpPr>
          <p:nvPr/>
        </p:nvSpPr>
        <p:spPr bwMode="auto">
          <a:xfrm>
            <a:off x="533400" y="5867400"/>
            <a:ext cx="3048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</a:p>
        </p:txBody>
      </p:sp>
      <p:pic>
        <p:nvPicPr>
          <p:cNvPr id="151563" name="Picture 11" descr="logol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2286000"/>
            <a:ext cx="6629400" cy="4572000"/>
          </a:xfrm>
          <a:noFill/>
          <a:ln/>
        </p:spPr>
      </p:pic>
      <p:sp>
        <p:nvSpPr>
          <p:cNvPr id="151566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1784350" y="1308100"/>
            <a:ext cx="6978650" cy="1739900"/>
          </a:xfrm>
          <a:noFill/>
          <a:ln/>
        </p:spPr>
        <p:txBody>
          <a:bodyPr/>
          <a:lstStyle/>
          <a:p>
            <a:r>
              <a:rPr lang="tr-TR" sz="2800" b="1">
                <a:latin typeface="Arial" charset="0"/>
              </a:rPr>
              <a:t>3. Firmanın (veya ürünün Logosunu  oluşturun. Örnekler…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784350" y="138113"/>
            <a:ext cx="7359650" cy="825500"/>
          </a:xfrm>
        </p:spPr>
        <p:txBody>
          <a:bodyPr/>
          <a:lstStyle/>
          <a:p>
            <a:r>
              <a:rPr lang="tr-TR" sz="3600" dirty="0">
                <a:solidFill>
                  <a:schemeClr val="accent2"/>
                </a:solidFill>
                <a:latin typeface="Bremen Blk BT" pitchFamily="82" charset="0"/>
              </a:rPr>
              <a:t>MARKA-LOGO </a:t>
            </a:r>
            <a:r>
              <a:rPr lang="tr-TR" sz="3600" dirty="0" err="1">
                <a:solidFill>
                  <a:schemeClr val="accent2"/>
                </a:solidFill>
                <a:latin typeface="Bremen Blk BT" pitchFamily="82" charset="0"/>
              </a:rPr>
              <a:t>ÇALIsMASI</a:t>
            </a:r>
            <a:endParaRPr lang="tr-TR" sz="3600" dirty="0">
              <a:solidFill>
                <a:schemeClr val="accent2"/>
              </a:solidFill>
              <a:latin typeface="Bremen Blk BT" pitchFamily="82" charset="0"/>
            </a:endParaRP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752600"/>
            <a:ext cx="7283450" cy="4681538"/>
          </a:xfrm>
        </p:spPr>
        <p:txBody>
          <a:bodyPr/>
          <a:lstStyle/>
          <a:p>
            <a:pPr>
              <a:buFontTx/>
              <a:buNone/>
            </a:pPr>
            <a:r>
              <a:rPr lang="tr-TR" sz="2800" b="1">
                <a:solidFill>
                  <a:srgbClr val="0000CC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tr-TR" sz="2800" b="1">
                <a:solidFill>
                  <a:srgbClr val="0000CC"/>
                </a:solidFill>
                <a:latin typeface="Arial" charset="0"/>
              </a:rPr>
              <a:t>LOGOYU OLUŞTURURKEN ,</a:t>
            </a:r>
          </a:p>
          <a:p>
            <a:r>
              <a:rPr lang="tr-TR" sz="2800">
                <a:solidFill>
                  <a:srgbClr val="FF0000"/>
                </a:solidFill>
                <a:latin typeface="Arial" charset="0"/>
              </a:rPr>
              <a:t>Önce kareli kağıtta taslak çalışması yapın. </a:t>
            </a:r>
          </a:p>
          <a:p>
            <a:r>
              <a:rPr lang="tr-TR" sz="2800">
                <a:latin typeface="Arial" charset="0"/>
              </a:rPr>
              <a:t>Logoyu oluştururken kullanacağınız resim, sembol ve harflerde kopya, bilgisayar çıktısı, bakarak çizme vb. her türlü yöntemden yararlanabilirsiniz.</a:t>
            </a:r>
          </a:p>
          <a:p>
            <a:r>
              <a:rPr lang="tr-TR" sz="2800">
                <a:solidFill>
                  <a:srgbClr val="FF0000"/>
                </a:solidFill>
                <a:latin typeface="Arial" charset="0"/>
              </a:rPr>
              <a:t>Kullanacağınız resimlerin, sembollerin, harflerin ve yazıların mümkün olduğunca ürünle ilgili, sade, akılda kalıcı ve estetik olmasına dikkat edin ve özen gösterin.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LOGO TASARLARKEN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55750" y="1371600"/>
            <a:ext cx="6140450" cy="4910138"/>
          </a:xfrm>
        </p:spPr>
        <p:txBody>
          <a:bodyPr/>
          <a:lstStyle/>
          <a:p>
            <a:r>
              <a:rPr lang="tr-TR" sz="2800" b="1">
                <a:latin typeface="Arial" charset="0"/>
              </a:rPr>
              <a:t>Birkaç tane logo tasarlayıp </a:t>
            </a:r>
            <a:r>
              <a:rPr lang="tr-TR" sz="2800" b="1">
                <a:solidFill>
                  <a:srgbClr val="FF0000"/>
                </a:solidFill>
                <a:latin typeface="Arial" charset="0"/>
              </a:rPr>
              <a:t>taslak çizimini </a:t>
            </a:r>
            <a:r>
              <a:rPr lang="tr-TR" sz="2800" b="1">
                <a:latin typeface="Arial" charset="0"/>
              </a:rPr>
              <a:t>yapın. </a:t>
            </a:r>
          </a:p>
          <a:p>
            <a:r>
              <a:rPr lang="tr-TR" sz="2800" b="1">
                <a:latin typeface="Arial" charset="0"/>
              </a:rPr>
              <a:t>Arkadaşlarınızın, çevrenizdekilerin görüşlerini alarak en uygununu seçin.</a:t>
            </a:r>
          </a:p>
          <a:p>
            <a:pPr>
              <a:buFontTx/>
              <a:buNone/>
            </a:pPr>
            <a:r>
              <a:rPr lang="tr-TR" sz="2800" b="1">
                <a:solidFill>
                  <a:srgbClr val="FF0000"/>
                </a:solidFill>
                <a:latin typeface="Arial" charset="0"/>
              </a:rPr>
              <a:t>Tasarladığınız Logonun</a:t>
            </a:r>
          </a:p>
          <a:p>
            <a:r>
              <a:rPr lang="tr-TR" sz="2800" b="1">
                <a:solidFill>
                  <a:srgbClr val="0000CC"/>
                </a:solidFill>
                <a:latin typeface="Arial" charset="0"/>
              </a:rPr>
              <a:t>Dikkat çekici,</a:t>
            </a:r>
          </a:p>
          <a:p>
            <a:r>
              <a:rPr lang="tr-TR" sz="2800" b="1">
                <a:solidFill>
                  <a:srgbClr val="0000CC"/>
                </a:solidFill>
                <a:latin typeface="Arial" charset="0"/>
              </a:rPr>
              <a:t>Etkileyici</a:t>
            </a:r>
          </a:p>
          <a:p>
            <a:r>
              <a:rPr lang="tr-TR" sz="2800" b="1">
                <a:solidFill>
                  <a:srgbClr val="0000CC"/>
                </a:solidFill>
                <a:latin typeface="Arial" charset="0"/>
              </a:rPr>
              <a:t>Özgün bir tasarım</a:t>
            </a:r>
          </a:p>
          <a:p>
            <a:pPr>
              <a:buFontTx/>
              <a:buNone/>
            </a:pPr>
            <a:r>
              <a:rPr lang="tr-TR" sz="2800" b="1">
                <a:solidFill>
                  <a:srgbClr val="0000CC"/>
                </a:solidFill>
                <a:latin typeface="Arial" charset="0"/>
              </a:rPr>
              <a:t>	</a:t>
            </a:r>
            <a:r>
              <a:rPr lang="tr-TR" sz="2800" b="1">
                <a:solidFill>
                  <a:srgbClr val="FF0000"/>
                </a:solidFill>
                <a:latin typeface="Arial" charset="0"/>
              </a:rPr>
              <a:t>olmasına dikkat edin.</a:t>
            </a:r>
          </a:p>
        </p:txBody>
      </p:sp>
      <p:pic>
        <p:nvPicPr>
          <p:cNvPr id="174088" name="Picture 8" descr="gur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0650" y="2133600"/>
            <a:ext cx="2749550" cy="3124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79700"/>
            <a:ext cx="6934200" cy="825500"/>
          </a:xfrm>
        </p:spPr>
        <p:txBody>
          <a:bodyPr/>
          <a:lstStyle/>
          <a:p>
            <a:pPr marL="762000" indent="-762000"/>
            <a:r>
              <a:rPr lang="tr-TR" sz="4000" u="sng" dirty="0">
                <a:solidFill>
                  <a:srgbClr val="0000CC"/>
                </a:solidFill>
                <a:latin typeface="Arial" charset="0"/>
              </a:rPr>
              <a:t/>
            </a:r>
            <a:br>
              <a:rPr lang="tr-TR" sz="4000" u="sng" dirty="0">
                <a:solidFill>
                  <a:srgbClr val="0000CC"/>
                </a:solidFill>
                <a:latin typeface="Arial" charset="0"/>
              </a:rPr>
            </a:br>
            <a:r>
              <a:rPr lang="tr-TR" sz="4000" u="sng" dirty="0">
                <a:solidFill>
                  <a:srgbClr val="0000CC"/>
                </a:solidFill>
                <a:latin typeface="Arial" charset="0"/>
              </a:rPr>
              <a:t/>
            </a:r>
            <a:br>
              <a:rPr lang="tr-TR" sz="4000" u="sng" dirty="0">
                <a:solidFill>
                  <a:srgbClr val="0000CC"/>
                </a:solidFill>
                <a:latin typeface="Arial" charset="0"/>
              </a:rPr>
            </a:br>
            <a:r>
              <a:rPr lang="tr-TR" sz="36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tr-TR" sz="3600" b="1" dirty="0">
                <a:solidFill>
                  <a:srgbClr val="FF0000"/>
                </a:solidFill>
                <a:latin typeface="Arial" charset="0"/>
              </a:rPr>
              <a:t>Marka</a:t>
            </a:r>
            <a:r>
              <a:rPr lang="tr-TR" sz="3600" b="1" u="sng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tr-TR" sz="3600" b="1" u="sng" dirty="0">
                <a:solidFill>
                  <a:srgbClr val="FF0000"/>
                </a:solidFill>
                <a:latin typeface="Arial" charset="0"/>
              </a:rPr>
            </a:br>
            <a:r>
              <a:rPr lang="tr-TR" sz="36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tr-TR" sz="3600" b="1" dirty="0">
                <a:solidFill>
                  <a:srgbClr val="FF0000"/>
                </a:solidFill>
                <a:latin typeface="Arial" charset="0"/>
              </a:rPr>
              <a:t>Amblem ve Logo</a:t>
            </a:r>
            <a:br>
              <a:rPr lang="tr-TR" sz="36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6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tr-TR" sz="3600" b="1" dirty="0">
                <a:solidFill>
                  <a:srgbClr val="FF0000"/>
                </a:solidFill>
                <a:latin typeface="Arial" charset="0"/>
              </a:rPr>
              <a:t>Ambalaj</a:t>
            </a:r>
            <a:br>
              <a:rPr lang="tr-TR" sz="36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6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tr-TR" sz="3600" b="1" dirty="0">
                <a:solidFill>
                  <a:srgbClr val="FF0000"/>
                </a:solidFill>
                <a:latin typeface="Arial" charset="0"/>
              </a:rPr>
              <a:t>Slogan ve Reklam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84350" y="88900"/>
            <a:ext cx="7359650" cy="1358900"/>
          </a:xfrm>
        </p:spPr>
        <p:txBody>
          <a:bodyPr/>
          <a:lstStyle/>
          <a:p>
            <a:pPr>
              <a:buFontTx/>
              <a:buNone/>
            </a:pPr>
            <a:r>
              <a:rPr lang="tr-TR" sz="5400" b="1" dirty="0">
                <a:solidFill>
                  <a:schemeClr val="bg1"/>
                </a:solidFill>
              </a:rPr>
              <a:t>Yapılacak</a:t>
            </a:r>
            <a:r>
              <a:rPr lang="tr-TR" sz="5400" b="1" dirty="0">
                <a:solidFill>
                  <a:srgbClr val="FF0000"/>
                </a:solidFill>
              </a:rPr>
              <a:t> </a:t>
            </a:r>
            <a:r>
              <a:rPr lang="tr-TR" sz="5400" b="1" dirty="0">
                <a:solidFill>
                  <a:schemeClr val="bg1"/>
                </a:solidFill>
              </a:rPr>
              <a:t>Çalışmalar</a:t>
            </a:r>
          </a:p>
        </p:txBody>
      </p:sp>
      <p:sp>
        <p:nvSpPr>
          <p:cNvPr id="165892" name="WordArt 4"/>
          <p:cNvSpPr>
            <a:spLocks noChangeArrowheads="1" noChangeShapeType="1" noTextEdit="1"/>
          </p:cNvSpPr>
          <p:nvPr/>
        </p:nvSpPr>
        <p:spPr bwMode="auto">
          <a:xfrm>
            <a:off x="0" y="5759450"/>
            <a:ext cx="9144000" cy="1098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tr-TR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7" dist="40161" dir="1106097">
                    <a:srgbClr val="6699FF"/>
                  </a:prstShdw>
                </a:effectLst>
                <a:latin typeface="Impact"/>
              </a:rPr>
              <a:t>TEKNOLOJİ ve TASARIM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2590800" y="3048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endParaRPr lang="tr-TR"/>
          </a:p>
        </p:txBody>
      </p:sp>
      <p:pic>
        <p:nvPicPr>
          <p:cNvPr id="165910" name="Picture 22" descr="Gifs_13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0" y="2514600"/>
            <a:ext cx="1968500" cy="2224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32" name="Group 16"/>
          <p:cNvGrpSpPr>
            <a:grpSpLocks/>
          </p:cNvGrpSpPr>
          <p:nvPr/>
        </p:nvGrpSpPr>
        <p:grpSpPr bwMode="auto">
          <a:xfrm>
            <a:off x="4800600" y="1143000"/>
            <a:ext cx="4191000" cy="5562600"/>
            <a:chOff x="3024" y="720"/>
            <a:chExt cx="2640" cy="3504"/>
          </a:xfrm>
        </p:grpSpPr>
        <p:grpSp>
          <p:nvGrpSpPr>
            <p:cNvPr id="162826" name="Group 10"/>
            <p:cNvGrpSpPr>
              <a:grpSpLocks/>
            </p:cNvGrpSpPr>
            <p:nvPr/>
          </p:nvGrpSpPr>
          <p:grpSpPr bwMode="auto">
            <a:xfrm>
              <a:off x="3024" y="720"/>
              <a:ext cx="2640" cy="3504"/>
              <a:chOff x="3024" y="720"/>
              <a:chExt cx="2640" cy="3504"/>
            </a:xfrm>
          </p:grpSpPr>
          <p:sp>
            <p:nvSpPr>
              <p:cNvPr id="162820" name="Rectangle 4"/>
              <p:cNvSpPr>
                <a:spLocks noChangeArrowheads="1"/>
              </p:cNvSpPr>
              <p:nvPr/>
            </p:nvSpPr>
            <p:spPr bwMode="auto">
              <a:xfrm>
                <a:off x="3024" y="720"/>
                <a:ext cx="2640" cy="3504"/>
              </a:xfrm>
              <a:prstGeom prst="rect">
                <a:avLst/>
              </a:prstGeom>
              <a:solidFill>
                <a:srgbClr val="FFCC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2821" name="Rectangle 5"/>
              <p:cNvSpPr>
                <a:spLocks noChangeArrowheads="1"/>
              </p:cNvSpPr>
              <p:nvPr/>
            </p:nvSpPr>
            <p:spPr bwMode="auto">
              <a:xfrm>
                <a:off x="3216" y="816"/>
                <a:ext cx="2352" cy="3312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2822" name="Line 6"/>
              <p:cNvSpPr>
                <a:spLocks noChangeShapeType="1"/>
              </p:cNvSpPr>
              <p:nvPr/>
            </p:nvSpPr>
            <p:spPr bwMode="auto">
              <a:xfrm>
                <a:off x="3216" y="3792"/>
                <a:ext cx="235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2823" name="Line 7"/>
              <p:cNvSpPr>
                <a:spLocks noChangeShapeType="1"/>
              </p:cNvSpPr>
              <p:nvPr/>
            </p:nvSpPr>
            <p:spPr bwMode="auto">
              <a:xfrm>
                <a:off x="3216" y="4014"/>
                <a:ext cx="235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2824" name="Line 8"/>
              <p:cNvSpPr>
                <a:spLocks noChangeShapeType="1"/>
              </p:cNvSpPr>
              <p:nvPr/>
            </p:nvSpPr>
            <p:spPr bwMode="auto">
              <a:xfrm>
                <a:off x="3621" y="3696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2825" name="Line 9"/>
              <p:cNvSpPr>
                <a:spLocks noChangeShapeType="1"/>
              </p:cNvSpPr>
              <p:nvPr/>
            </p:nvSpPr>
            <p:spPr bwMode="auto">
              <a:xfrm>
                <a:off x="4464" y="3696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62831" name="Line 15"/>
            <p:cNvSpPr>
              <a:spLocks noChangeShapeType="1"/>
            </p:cNvSpPr>
            <p:nvPr/>
          </p:nvSpPr>
          <p:spPr bwMode="auto">
            <a:xfrm>
              <a:off x="3216" y="3696"/>
              <a:ext cx="235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5943600" y="1366838"/>
            <a:ext cx="1981200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Logo Çizimleri</a:t>
            </a:r>
          </a:p>
        </p:txBody>
      </p:sp>
      <p:pic>
        <p:nvPicPr>
          <p:cNvPr id="162834" name="Picture 18" descr="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0000" contrast="72000"/>
          </a:blip>
          <a:srcRect l="51302" t="14999" r="1859" b="34177"/>
          <a:stretch>
            <a:fillRect/>
          </a:stretch>
        </p:blipFill>
        <p:spPr>
          <a:xfrm>
            <a:off x="6172200" y="1600200"/>
            <a:ext cx="1447800" cy="1076325"/>
          </a:xfrm>
          <a:noFill/>
          <a:ln/>
        </p:spPr>
      </p:pic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5943600" y="3276600"/>
            <a:ext cx="1981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1066800" y="1828800"/>
            <a:ext cx="3505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FF0000"/>
                </a:solidFill>
                <a:latin typeface="Arial" charset="0"/>
              </a:rPr>
              <a:t>10 cm x 10 cm Kare: İçinde Siyah-Beyaz Logo ve Marka</a:t>
            </a:r>
          </a:p>
          <a:p>
            <a:pPr>
              <a:spcBef>
                <a:spcPct val="50000"/>
              </a:spcBef>
            </a:pPr>
            <a:r>
              <a:rPr lang="tr-TR" b="1">
                <a:solidFill>
                  <a:srgbClr val="FF0000"/>
                </a:solidFill>
                <a:latin typeface="Arial" charset="0"/>
              </a:rPr>
              <a:t>(Renkler tam terside olabilir)</a:t>
            </a: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4495800" y="2133600"/>
            <a:ext cx="1219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1600200" y="41910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rgbClr val="FF0000"/>
                </a:solidFill>
              </a:rPr>
              <a:t>10 cm x 10 cm Kare: Renkli Logo ve marka</a:t>
            </a:r>
          </a:p>
        </p:txBody>
      </p:sp>
      <p:sp>
        <p:nvSpPr>
          <p:cNvPr id="162840" name="Line 24"/>
          <p:cNvSpPr>
            <a:spLocks noChangeShapeType="1"/>
          </p:cNvSpPr>
          <p:nvPr/>
        </p:nvSpPr>
        <p:spPr bwMode="auto">
          <a:xfrm flipV="1">
            <a:off x="4267200" y="4648200"/>
            <a:ext cx="152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62841" name="Text Box 25"/>
          <p:cNvSpPr txBox="1">
            <a:spLocks noChangeArrowheads="1"/>
          </p:cNvSpPr>
          <p:nvPr/>
        </p:nvSpPr>
        <p:spPr bwMode="auto">
          <a:xfrm>
            <a:off x="1981200" y="2743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62842" name="Text Box 26"/>
          <p:cNvSpPr txBox="1">
            <a:spLocks noChangeArrowheads="1"/>
          </p:cNvSpPr>
          <p:nvPr/>
        </p:nvSpPr>
        <p:spPr bwMode="auto">
          <a:xfrm>
            <a:off x="6400800" y="2819400"/>
            <a:ext cx="101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Olimpik</a:t>
            </a:r>
          </a:p>
        </p:txBody>
      </p:sp>
      <p:sp>
        <p:nvSpPr>
          <p:cNvPr id="162843" name="Text Box 27"/>
          <p:cNvSpPr txBox="1">
            <a:spLocks noChangeArrowheads="1"/>
          </p:cNvSpPr>
          <p:nvPr/>
        </p:nvSpPr>
        <p:spPr bwMode="auto">
          <a:xfrm>
            <a:off x="6386513" y="4729163"/>
            <a:ext cx="101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/>
              <a:t>Olimpik</a:t>
            </a:r>
          </a:p>
        </p:txBody>
      </p:sp>
      <p:pic>
        <p:nvPicPr>
          <p:cNvPr id="162836" name="Picture 20" descr="0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60000"/>
          </a:blip>
          <a:srcRect l="4878" t="22166" r="53658" b="33220"/>
          <a:stretch>
            <a:fillRect/>
          </a:stretch>
        </p:blipFill>
        <p:spPr>
          <a:xfrm>
            <a:off x="6172200" y="3619500"/>
            <a:ext cx="1447800" cy="1076325"/>
          </a:xfrm>
          <a:noFill/>
          <a:ln/>
        </p:spPr>
      </p:pic>
      <p:sp>
        <p:nvSpPr>
          <p:cNvPr id="24" name="23 İçerik Yer Tutucusu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2" grpId="0"/>
      <p:bldP spid="1628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CC"/>
                </a:solidFill>
                <a:latin typeface="Bremen Blk BT" pitchFamily="82" charset="0"/>
              </a:rPr>
              <a:t> 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905000" y="76200"/>
            <a:ext cx="7239000" cy="17891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tr-TR" sz="6000" b="1">
                <a:solidFill>
                  <a:srgbClr val="FF0000"/>
                </a:solidFill>
              </a:rPr>
              <a:t>Ambalaj</a:t>
            </a:r>
          </a:p>
        </p:txBody>
      </p:sp>
      <p:sp>
        <p:nvSpPr>
          <p:cNvPr id="171012" name="WordArt 4"/>
          <p:cNvSpPr>
            <a:spLocks noChangeArrowheads="1" noChangeShapeType="1" noTextEdit="1"/>
          </p:cNvSpPr>
          <p:nvPr/>
        </p:nvSpPr>
        <p:spPr bwMode="auto">
          <a:xfrm>
            <a:off x="0" y="5759450"/>
            <a:ext cx="9144000" cy="1098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7" dist="40161" dir="1106097">
                    <a:srgbClr val="6699FF"/>
                  </a:prstShdw>
                </a:effectLst>
                <a:latin typeface="Impact"/>
              </a:rPr>
              <a:t>TEKNOLOJİ ve TASARIM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2057400" y="25908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1828800" y="1295400"/>
            <a:ext cx="67056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buFontTx/>
              <a:buChar char="•"/>
            </a:pPr>
            <a:r>
              <a:rPr lang="tr-TR" sz="2800" b="1">
                <a:latin typeface="Arial" charset="0"/>
              </a:rPr>
              <a:t>Tasarladığınız ürünün özelliğine göre (ihtiyaç olması hâlinde) bir ambalaj tasarlayın. </a:t>
            </a:r>
          </a:p>
          <a:p>
            <a:pPr algn="l" rtl="0" eaLnBrk="0" hangingPunct="0">
              <a:buFontTx/>
              <a:buChar char="•"/>
            </a:pPr>
            <a:endParaRPr lang="tr-TR" sz="2800" b="1">
              <a:latin typeface="Arial" charset="0"/>
            </a:endParaRPr>
          </a:p>
          <a:p>
            <a:pPr algn="l" rtl="0" eaLnBrk="0" hangingPunct="0"/>
            <a:endParaRPr lang="tr-TR" sz="2400" b="1">
              <a:latin typeface="Arial" charset="0"/>
            </a:endParaRPr>
          </a:p>
          <a:p>
            <a:pPr algn="l" rtl="0" eaLnBrk="0" hangingPunct="0">
              <a:buFontTx/>
              <a:buChar char="•"/>
            </a:pPr>
            <a:r>
              <a:rPr lang="tr-TR" sz="2800" b="1">
                <a:latin typeface="Arial" charset="0"/>
              </a:rPr>
              <a:t>Bu amaçla benzer ürünlere yönelik ambalajları inceleyerek ambalaj üzerinde olması gereken bilgileri araştırarak listeleyin,</a:t>
            </a:r>
          </a:p>
          <a:p>
            <a:pPr algn="l" rtl="0" eaLnBrk="0" hangingPunct="0">
              <a:buFontTx/>
              <a:buChar char="•"/>
            </a:pPr>
            <a:r>
              <a:rPr lang="tr-TR" sz="2800" b="1">
                <a:latin typeface="Arial" charset="0"/>
              </a:rPr>
              <a:t>Kullanacağınız bilgilere karar verin.</a:t>
            </a:r>
            <a:r>
              <a:rPr lang="tr-TR" sz="280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tr-TR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65100"/>
            <a:ext cx="7924800" cy="825500"/>
          </a:xfrm>
        </p:spPr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</a:rPr>
              <a:t>Her Projede Ambalaj </a:t>
            </a:r>
            <a:r>
              <a:rPr lang="tr-TR" sz="4000" b="1" u="sng" dirty="0">
                <a:solidFill>
                  <a:srgbClr val="0000CC"/>
                </a:solidFill>
              </a:rPr>
              <a:t>Zorunlu mu?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6934200" cy="46815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tr-TR" b="1">
                <a:solidFill>
                  <a:srgbClr val="FF0000"/>
                </a:solidFill>
              </a:rPr>
              <a:t>Bazı projelerde veya büyük ürünlerde ambalaj </a:t>
            </a:r>
            <a:r>
              <a:rPr lang="tr-TR" b="1" u="sng">
                <a:solidFill>
                  <a:srgbClr val="0000CC"/>
                </a:solidFill>
              </a:rPr>
              <a:t>yapılamayabilir</a:t>
            </a:r>
            <a:r>
              <a:rPr lang="tr-TR" b="1">
                <a:solidFill>
                  <a:srgbClr val="FF0000"/>
                </a:solidFill>
              </a:rPr>
              <a:t>, böyle projelerde ambalaj zorunluluğu yoktur.</a:t>
            </a:r>
          </a:p>
          <a:p>
            <a:pPr>
              <a:spcBef>
                <a:spcPct val="0"/>
              </a:spcBef>
            </a:pPr>
            <a:endParaRPr lang="tr-TR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tr-TR" b="1">
                <a:solidFill>
                  <a:srgbClr val="0000CC"/>
                </a:solidFill>
              </a:rPr>
              <a:t>Örnek: İlginç bir  masa tasarladınız ve yaptınız. Böyle bir projenin ambalajlama zorunluluğu olamaz.</a:t>
            </a:r>
          </a:p>
          <a:p>
            <a:endParaRPr lang="tr-T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4" name="Picture 8" descr="gem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105400" y="1465263"/>
            <a:ext cx="3962400" cy="1354137"/>
          </a:xfrm>
          <a:prstGeom prst="rect">
            <a:avLst/>
          </a:prstGeom>
          <a:noFill/>
        </p:spPr>
      </p:pic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CC"/>
                </a:solidFill>
                <a:latin typeface="Bremen Blk BT" pitchFamily="82" charset="0"/>
              </a:rPr>
              <a:t> 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0"/>
            <a:ext cx="3390900" cy="4681538"/>
          </a:xfrm>
        </p:spPr>
        <p:txBody>
          <a:bodyPr/>
          <a:lstStyle/>
          <a:p>
            <a:pPr>
              <a:buFontTx/>
              <a:buNone/>
            </a:pPr>
            <a:r>
              <a:rPr lang="tr-TR" sz="5400" b="1">
                <a:solidFill>
                  <a:srgbClr val="FF0000"/>
                </a:solidFill>
              </a:rPr>
              <a:t>Ambalaj</a:t>
            </a:r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057400" y="1828800"/>
            <a:ext cx="7346950" cy="4681538"/>
          </a:xfrm>
        </p:spPr>
        <p:txBody>
          <a:bodyPr/>
          <a:lstStyle/>
          <a:p>
            <a:r>
              <a:rPr lang="tr-TR" sz="3200" b="1">
                <a:solidFill>
                  <a:srgbClr val="0000CC"/>
                </a:solidFill>
                <a:latin typeface="Arial" charset="0"/>
              </a:rPr>
              <a:t>Ambalajların :</a:t>
            </a:r>
          </a:p>
          <a:p>
            <a:r>
              <a:rPr lang="tr-TR" sz="3200" b="1">
                <a:solidFill>
                  <a:srgbClr val="0000CC"/>
                </a:solidFill>
                <a:latin typeface="Arial" charset="0"/>
              </a:rPr>
              <a:t>Şekil,</a:t>
            </a:r>
          </a:p>
          <a:p>
            <a:r>
              <a:rPr lang="tr-TR" sz="3200" b="1">
                <a:solidFill>
                  <a:srgbClr val="0000CC"/>
                </a:solidFill>
                <a:latin typeface="Arial" charset="0"/>
              </a:rPr>
              <a:t>Kullanılan malzeme,</a:t>
            </a:r>
          </a:p>
          <a:p>
            <a:r>
              <a:rPr lang="tr-TR" sz="3200" b="1">
                <a:solidFill>
                  <a:srgbClr val="0000CC"/>
                </a:solidFill>
                <a:latin typeface="Arial" charset="0"/>
              </a:rPr>
              <a:t>Üzerlerindeki renk ve desenler </a:t>
            </a:r>
          </a:p>
          <a:p>
            <a:pPr>
              <a:buFontTx/>
              <a:buNone/>
            </a:pPr>
            <a:r>
              <a:rPr lang="tr-TR" sz="3200" b="1">
                <a:latin typeface="Arial" charset="0"/>
              </a:rPr>
              <a:t>	</a:t>
            </a:r>
          </a:p>
          <a:p>
            <a:pPr>
              <a:buFontTx/>
              <a:buNone/>
            </a:pPr>
            <a:r>
              <a:rPr lang="tr-TR" sz="3200" b="1">
                <a:latin typeface="Arial" charset="0"/>
              </a:rPr>
              <a:t>	açısından farklı, yeni, değişik ve çekici olmasına özen gösterin.</a:t>
            </a:r>
          </a:p>
          <a:p>
            <a:endParaRPr lang="tr-TR" sz="3200">
              <a:latin typeface="Arial" charset="0"/>
            </a:endParaRPr>
          </a:p>
        </p:txBody>
      </p:sp>
      <p:sp>
        <p:nvSpPr>
          <p:cNvPr id="183300" name="WordArt 4"/>
          <p:cNvSpPr>
            <a:spLocks noChangeArrowheads="1" noChangeShapeType="1" noTextEdit="1"/>
          </p:cNvSpPr>
          <p:nvPr/>
        </p:nvSpPr>
        <p:spPr bwMode="auto">
          <a:xfrm>
            <a:off x="0" y="5759450"/>
            <a:ext cx="9144000" cy="1098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tr-TR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7" dist="40161" dir="1106097">
                    <a:srgbClr val="6699FF"/>
                  </a:prstShdw>
                </a:effectLst>
                <a:latin typeface="Impact"/>
              </a:rPr>
              <a:t>TEKNOLOJİ ve TASARIM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2057400" y="25908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Arial" charset="0"/>
              </a:rPr>
              <a:t>Ambalaj Özellikleri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36750" y="1460500"/>
            <a:ext cx="4311650" cy="51689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>
                <a:solidFill>
                  <a:srgbClr val="0000CC"/>
                </a:solidFill>
                <a:latin typeface="Comic Sans MS" pitchFamily="66" charset="0"/>
              </a:rPr>
              <a:t>	</a:t>
            </a:r>
            <a:r>
              <a:rPr lang="tr-TR">
                <a:solidFill>
                  <a:srgbClr val="FF0000"/>
                </a:solidFill>
                <a:latin typeface="Comic Sans MS" pitchFamily="66" charset="0"/>
              </a:rPr>
              <a:t>Ambalajlarda: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>
                <a:solidFill>
                  <a:srgbClr val="0000CC"/>
                </a:solidFill>
                <a:latin typeface="Comic Sans MS" pitchFamily="66" charset="0"/>
              </a:rPr>
              <a:t>Açma-kapama,</a:t>
            </a:r>
          </a:p>
          <a:p>
            <a:pPr eaLnBrk="1" hangingPunct="1">
              <a:spcBef>
                <a:spcPct val="0"/>
              </a:spcBef>
            </a:pPr>
            <a:r>
              <a:rPr lang="tr-TR">
                <a:solidFill>
                  <a:srgbClr val="0000CC"/>
                </a:solidFill>
                <a:latin typeface="Comic Sans MS" pitchFamily="66" charset="0"/>
              </a:rPr>
              <a:t>Taşıma kolaylığı </a:t>
            </a:r>
          </a:p>
          <a:p>
            <a:pPr eaLnBrk="1" hangingPunct="1">
              <a:spcBef>
                <a:spcPct val="0"/>
              </a:spcBef>
            </a:pPr>
            <a:endParaRPr lang="tr-TR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>
                <a:solidFill>
                  <a:srgbClr val="0000CC"/>
                </a:solidFill>
                <a:latin typeface="Comic Sans MS" pitchFamily="66" charset="0"/>
              </a:rPr>
              <a:t>	</a:t>
            </a:r>
            <a:r>
              <a:rPr lang="tr-TR">
                <a:latin typeface="Comic Sans MS" pitchFamily="66" charset="0"/>
              </a:rPr>
              <a:t>gibi tüketici açısından önem taşıyan konular göz önünde bulundurulmalıdır.</a:t>
            </a:r>
          </a:p>
          <a:p>
            <a:pPr eaLnBrk="1" hangingPunct="1">
              <a:spcBef>
                <a:spcPct val="0"/>
              </a:spcBef>
            </a:pPr>
            <a:endParaRPr lang="tr-TR">
              <a:latin typeface="Comic Sans MS" pitchFamily="66" charset="0"/>
            </a:endParaRPr>
          </a:p>
        </p:txBody>
      </p:sp>
      <p:pic>
        <p:nvPicPr>
          <p:cNvPr id="186372" name="Picture 4" descr="creatures_01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5413" y="1066800"/>
            <a:ext cx="2668587" cy="5791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566863"/>
            <a:ext cx="6934200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tr-TR">
                <a:solidFill>
                  <a:srgbClr val="0000CC"/>
                </a:solidFill>
                <a:latin typeface="Comic Sans MS" pitchFamily="66" charset="0"/>
              </a:rPr>
              <a:t>Ambalajların özelliklerini listeleyin.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tr-TR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tr-TR">
                <a:solidFill>
                  <a:srgbClr val="0000CC"/>
                </a:solidFill>
                <a:latin typeface="Comic Sans MS" pitchFamily="66" charset="0"/>
              </a:rPr>
              <a:t>Varsa, piyasadaki benzer ürünlerin ambalajlarıyla </a:t>
            </a:r>
            <a:r>
              <a:rPr lang="tr-TR">
                <a:solidFill>
                  <a:srgbClr val="FF0000"/>
                </a:solidFill>
                <a:latin typeface="Comic Sans MS" pitchFamily="66" charset="0"/>
              </a:rPr>
              <a:t>farklılık ve benzerliklerini </a:t>
            </a:r>
            <a:r>
              <a:rPr lang="tr-TR">
                <a:solidFill>
                  <a:srgbClr val="0000CC"/>
                </a:solidFill>
                <a:latin typeface="Comic Sans MS" pitchFamily="66" charset="0"/>
              </a:rPr>
              <a:t>karşılaştırın.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tr-TR">
              <a:solidFill>
                <a:srgbClr val="0000CC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tr-TR">
                <a:latin typeface="Comic Sans MS" pitchFamily="66" charset="0"/>
              </a:rPr>
              <a:t>Kendi ambalajınızda,  var olan ambalajlardan özellikler eklemeye çalışın.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Arial" charset="0"/>
              </a:rPr>
              <a:t>Ambalaj Özellikleri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b="1">
                <a:solidFill>
                  <a:srgbClr val="FF0000"/>
                </a:solidFill>
              </a:rPr>
              <a:t>Ambalaj Çeşitleri</a:t>
            </a:r>
            <a:endParaRPr lang="tr-TR" b="1">
              <a:solidFill>
                <a:srgbClr val="0000CC"/>
              </a:solidFill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b="1">
                <a:solidFill>
                  <a:srgbClr val="0000CC"/>
                </a:solidFill>
                <a:latin typeface="Arial" charset="0"/>
              </a:rPr>
              <a:t>Ambalaj denince, sadece alış veriş çantaları veya yiyecek ambalajları akla gelmemelidir.</a:t>
            </a:r>
          </a:p>
          <a:p>
            <a:pPr>
              <a:lnSpc>
                <a:spcPct val="90000"/>
              </a:lnSpc>
            </a:pPr>
            <a:r>
              <a:rPr lang="tr-TR" b="1">
                <a:solidFill>
                  <a:srgbClr val="0000CC"/>
                </a:solidFill>
                <a:latin typeface="Arial" charset="0"/>
              </a:rPr>
              <a:t>Karton- Plastik-Ahşap-Cam Kutular</a:t>
            </a:r>
          </a:p>
          <a:p>
            <a:pPr>
              <a:lnSpc>
                <a:spcPct val="90000"/>
              </a:lnSpc>
            </a:pPr>
            <a:r>
              <a:rPr lang="tr-TR" b="1">
                <a:solidFill>
                  <a:srgbClr val="0000CC"/>
                </a:solidFill>
                <a:latin typeface="Arial" charset="0"/>
              </a:rPr>
              <a:t>Cam-Plastik Şişeler</a:t>
            </a:r>
          </a:p>
          <a:p>
            <a:pPr>
              <a:lnSpc>
                <a:spcPct val="90000"/>
              </a:lnSpc>
            </a:pPr>
            <a:r>
              <a:rPr lang="tr-TR" b="1">
                <a:solidFill>
                  <a:srgbClr val="0000CC"/>
                </a:solidFill>
                <a:latin typeface="Arial" charset="0"/>
              </a:rPr>
              <a:t>Naylon Jelatin Kaplıklar vb…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b="1">
                <a:solidFill>
                  <a:srgbClr val="0000CC"/>
                </a:solidFill>
                <a:latin typeface="Arial" charset="0"/>
              </a:rPr>
              <a:t>	her  ürün, kendi özelliğine göre ambalajlanır.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58052" name="Picture 4" descr="119fs3214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447800"/>
            <a:ext cx="4038600" cy="2689225"/>
          </a:xfrm>
          <a:noFill/>
          <a:ln/>
        </p:spPr>
      </p:pic>
      <p:pic>
        <p:nvPicPr>
          <p:cNvPr id="258055" name="Picture 7" descr="119fs3217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3897313"/>
            <a:ext cx="4191000" cy="29606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Arial" charset="0"/>
              </a:rPr>
              <a:t>CocaCola</a:t>
            </a:r>
            <a:r>
              <a:rPr lang="tr-TR" dirty="0">
                <a:solidFill>
                  <a:srgbClr val="FF0000"/>
                </a:solidFill>
                <a:latin typeface="Arial" charset="0"/>
              </a:rPr>
              <a:t>’ </a:t>
            </a:r>
            <a:r>
              <a:rPr lang="tr-TR" dirty="0" err="1">
                <a:solidFill>
                  <a:srgbClr val="FF0000"/>
                </a:solidFill>
                <a:latin typeface="Arial" charset="0"/>
              </a:rPr>
              <a:t>nın</a:t>
            </a:r>
            <a:r>
              <a:rPr lang="tr-TR" dirty="0">
                <a:solidFill>
                  <a:srgbClr val="FF0000"/>
                </a:solidFill>
                <a:latin typeface="Arial" charset="0"/>
              </a:rPr>
              <a:t> Şişeleri</a:t>
            </a:r>
          </a:p>
        </p:txBody>
      </p:sp>
      <p:graphicFrame>
        <p:nvGraphicFramePr>
          <p:cNvPr id="262148" name="Object 4"/>
          <p:cNvGraphicFramePr>
            <a:graphicFrameLocks noChangeAspect="1"/>
          </p:cNvGraphicFramePr>
          <p:nvPr>
            <p:ph idx="1"/>
          </p:nvPr>
        </p:nvGraphicFramePr>
        <p:xfrm>
          <a:off x="0" y="1905000"/>
          <a:ext cx="9144000" cy="4953000"/>
        </p:xfrm>
        <a:graphic>
          <a:graphicData uri="http://schemas.openxmlformats.org/presentationml/2006/ole">
            <p:oleObj spid="_x0000_s262148" name="Bit Eşlem Resmi" r:id="rId3" imgW="5582429" imgH="330476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Arial" charset="0"/>
              </a:rPr>
              <a:t>Ambalaj- </a:t>
            </a:r>
            <a:r>
              <a:rPr lang="tr-TR" b="1" dirty="0">
                <a:solidFill>
                  <a:srgbClr val="0000CC"/>
                </a:solidFill>
                <a:latin typeface="Arial" charset="0"/>
              </a:rPr>
              <a:t>Çantalar</a:t>
            </a:r>
          </a:p>
        </p:txBody>
      </p:sp>
      <p:graphicFrame>
        <p:nvGraphicFramePr>
          <p:cNvPr id="188424" name="Object 8"/>
          <p:cNvGraphicFramePr>
            <a:graphicFrameLocks noChangeAspect="1"/>
          </p:cNvGraphicFramePr>
          <p:nvPr>
            <p:ph sz="quarter" idx="1"/>
          </p:nvPr>
        </p:nvGraphicFramePr>
        <p:xfrm>
          <a:off x="0" y="1066800"/>
          <a:ext cx="2414588" cy="2971800"/>
        </p:xfrm>
        <a:graphic>
          <a:graphicData uri="http://schemas.openxmlformats.org/presentationml/2006/ole">
            <p:oleObj spid="_x0000_s188424" name="Bitmap Image" r:id="rId3" imgW="4114286" imgH="4323810" progId="PBrush">
              <p:embed/>
            </p:oleObj>
          </a:graphicData>
        </a:graphic>
      </p:graphicFrame>
      <p:graphicFrame>
        <p:nvGraphicFramePr>
          <p:cNvPr id="188426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2354263" y="1470025"/>
          <a:ext cx="2446337" cy="2797175"/>
        </p:xfrm>
        <a:graphic>
          <a:graphicData uri="http://schemas.openxmlformats.org/presentationml/2006/ole">
            <p:oleObj spid="_x0000_s188426" name="Bitmap Image" r:id="rId4" imgW="3914286" imgH="4067743" progId="PBrush">
              <p:embed/>
            </p:oleObj>
          </a:graphicData>
        </a:graphic>
      </p:graphicFrame>
      <p:pic>
        <p:nvPicPr>
          <p:cNvPr id="188428" name="Picture 12" descr="karyaambalaj_helpinghandbag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1143000"/>
            <a:ext cx="4343400" cy="2582863"/>
          </a:xfrm>
          <a:noFill/>
          <a:ln/>
        </p:spPr>
      </p:pic>
      <p:pic>
        <p:nvPicPr>
          <p:cNvPr id="188430" name="Picture 14" descr="karyaambalaj_for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0" y="3962400"/>
            <a:ext cx="2259013" cy="2895600"/>
          </a:xfrm>
          <a:noFill/>
          <a:ln/>
        </p:spPr>
      </p:pic>
      <p:pic>
        <p:nvPicPr>
          <p:cNvPr id="188432" name="Picture 16" descr="karyaambalaj_silah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8700" y="4114800"/>
            <a:ext cx="2349500" cy="2590800"/>
          </a:xfrm>
          <a:prstGeom prst="rect">
            <a:avLst/>
          </a:prstGeom>
          <a:noFill/>
        </p:spPr>
      </p:pic>
      <p:pic>
        <p:nvPicPr>
          <p:cNvPr id="188433" name="Picture 17" descr="karyaambalaj_tulip_b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4408488"/>
            <a:ext cx="2438400" cy="191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5" name="Rectangle 13"/>
          <p:cNvSpPr>
            <a:spLocks noGrp="1" noChangeArrowheads="1"/>
          </p:cNvSpPr>
          <p:nvPr>
            <p:ph type="title"/>
          </p:nvPr>
        </p:nvSpPr>
        <p:spPr>
          <a:xfrm>
            <a:off x="1752600" y="2298700"/>
            <a:ext cx="6934200" cy="825500"/>
          </a:xfrm>
        </p:spPr>
        <p:txBody>
          <a:bodyPr/>
          <a:lstStyle/>
          <a:p>
            <a:pPr algn="ctr"/>
            <a:r>
              <a:rPr lang="tr-TR" sz="4800" dirty="0">
                <a:solidFill>
                  <a:srgbClr val="FF0000"/>
                </a:solidFill>
                <a:latin typeface="Comic Sans MS" pitchFamily="66" charset="0"/>
              </a:rPr>
              <a:t>MARKA,</a:t>
            </a:r>
            <a:br>
              <a:rPr lang="tr-TR" sz="48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4800" dirty="0">
                <a:solidFill>
                  <a:srgbClr val="FF0000"/>
                </a:solidFill>
                <a:latin typeface="Comic Sans MS" pitchFamily="66" charset="0"/>
              </a:rPr>
              <a:t>AMBLEM ve LOGO</a:t>
            </a:r>
          </a:p>
        </p:txBody>
      </p:sp>
      <p:pic>
        <p:nvPicPr>
          <p:cNvPr id="64534" name="Picture 22" descr="Donald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7543800" y="5105400"/>
            <a:ext cx="1600200" cy="1752600"/>
          </a:xfrm>
          <a:noFill/>
          <a:ln/>
        </p:spPr>
      </p:pic>
      <p:pic>
        <p:nvPicPr>
          <p:cNvPr id="64536" name="Picture 24" descr="köpek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4648200"/>
            <a:ext cx="2209800" cy="2209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b="1">
                <a:solidFill>
                  <a:srgbClr val="FF0000"/>
                </a:solidFill>
              </a:rPr>
              <a:t>Ambalaj- </a:t>
            </a:r>
            <a:r>
              <a:rPr lang="tr-TR" b="1">
                <a:solidFill>
                  <a:srgbClr val="0000CC"/>
                </a:solidFill>
              </a:rPr>
              <a:t>Çantalar</a:t>
            </a:r>
          </a:p>
        </p:txBody>
      </p:sp>
      <p:pic>
        <p:nvPicPr>
          <p:cNvPr id="196615" name="Picture 7" descr="ykm_tbw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2400" y="1066800"/>
            <a:ext cx="4724400" cy="5791200"/>
          </a:xfrm>
          <a:ln/>
        </p:spPr>
      </p:pic>
      <p:pic>
        <p:nvPicPr>
          <p:cNvPr id="196616" name="Picture 8" descr="karyaambalaj_pant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5050" y="2511425"/>
            <a:ext cx="4146550" cy="3432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Slogan ve Reklam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990600"/>
            <a:ext cx="7086600" cy="5562600"/>
          </a:xfrm>
        </p:spPr>
        <p:txBody>
          <a:bodyPr/>
          <a:lstStyle/>
          <a:p>
            <a:r>
              <a:rPr lang="tr-TR" b="1"/>
              <a:t>Marka-Logo ve Ambalaj çalışmasından sonra daha sonra :</a:t>
            </a:r>
          </a:p>
          <a:p>
            <a:r>
              <a:rPr lang="tr-TR" b="1">
                <a:solidFill>
                  <a:srgbClr val="FF0000"/>
                </a:solidFill>
              </a:rPr>
              <a:t>Ürünler için bir slogan geliştirin. </a:t>
            </a:r>
          </a:p>
          <a:p>
            <a:pPr>
              <a:buFontTx/>
              <a:buNone/>
            </a:pPr>
            <a:endParaRPr lang="tr-TR" b="1"/>
          </a:p>
          <a:p>
            <a:pPr>
              <a:buFontTx/>
              <a:buNone/>
            </a:pPr>
            <a:r>
              <a:rPr lang="tr-TR" b="1"/>
              <a:t>	Sloganınızın;</a:t>
            </a:r>
          </a:p>
          <a:p>
            <a:r>
              <a:rPr lang="tr-TR" b="1">
                <a:solidFill>
                  <a:srgbClr val="0000CC"/>
                </a:solidFill>
              </a:rPr>
              <a:t>Ürünü çağrıştırması,</a:t>
            </a:r>
          </a:p>
          <a:p>
            <a:r>
              <a:rPr lang="tr-TR" b="1">
                <a:solidFill>
                  <a:srgbClr val="0000CC"/>
                </a:solidFill>
              </a:rPr>
              <a:t>Özgün ve akılda kalıcı olması,</a:t>
            </a:r>
          </a:p>
          <a:p>
            <a:r>
              <a:rPr lang="tr-TR" b="1">
                <a:solidFill>
                  <a:srgbClr val="0000CC"/>
                </a:solidFill>
              </a:rPr>
              <a:t>Çok kısa bir cümle veya birkaç kelimeden oluşması gerektiğine dikkat edin.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8" name="Picture 16" descr="animated frame 13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1143000"/>
            <a:ext cx="5867400" cy="5715000"/>
          </a:xfrm>
          <a:noFill/>
          <a:ln/>
        </p:spPr>
      </p:pic>
      <p:sp>
        <p:nvSpPr>
          <p:cNvPr id="19763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Slogan ve Reklam</a:t>
            </a:r>
          </a:p>
        </p:txBody>
      </p:sp>
      <p:sp>
        <p:nvSpPr>
          <p:cNvPr id="19764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384300"/>
            <a:ext cx="4235450" cy="5549900"/>
          </a:xfrm>
          <a:noFill/>
          <a:ln/>
        </p:spPr>
        <p:txBody>
          <a:bodyPr/>
          <a:lstStyle/>
          <a:p>
            <a:r>
              <a:rPr lang="tr-TR" sz="3600" b="1">
                <a:solidFill>
                  <a:srgbClr val="0000CC"/>
                </a:solidFill>
                <a:latin typeface="Arial" charset="0"/>
              </a:rPr>
              <a:t>Ambalajını tamamlayıp, pazarlamaya hazır hâle getirdiğiniz ürün için bir televizyon reklamı senaryosu yazın.</a:t>
            </a:r>
          </a:p>
        </p:txBody>
      </p:sp>
      <p:pic>
        <p:nvPicPr>
          <p:cNvPr id="197646" name="Picture 14" descr="Gifs_072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 flipH="1">
            <a:off x="4572000" y="1524000"/>
            <a:ext cx="1981200" cy="1536700"/>
          </a:xfrm>
          <a:noFill/>
          <a:ln/>
        </p:spPr>
      </p:pic>
      <p:pic>
        <p:nvPicPr>
          <p:cNvPr id="197650" name="Picture 18" descr="Jer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400"/>
            <a:ext cx="11953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7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7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7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8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976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8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880"/>
                            </p:stCondLst>
                            <p:childTnLst>
                              <p:par>
                                <p:cTn id="29" presetID="6" presetClass="emp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976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b="1">
                <a:solidFill>
                  <a:srgbClr val="FF0000"/>
                </a:solidFill>
              </a:rPr>
              <a:t>Senaryonun;</a:t>
            </a:r>
          </a:p>
        </p:txBody>
      </p:sp>
      <p:grpSp>
        <p:nvGrpSpPr>
          <p:cNvPr id="202759" name="Group 7"/>
          <p:cNvGrpSpPr>
            <a:grpSpLocks/>
          </p:cNvGrpSpPr>
          <p:nvPr/>
        </p:nvGrpSpPr>
        <p:grpSpPr bwMode="auto">
          <a:xfrm>
            <a:off x="6019800" y="3962400"/>
            <a:ext cx="3124200" cy="2895600"/>
            <a:chOff x="624" y="672"/>
            <a:chExt cx="5136" cy="3827"/>
          </a:xfrm>
        </p:grpSpPr>
        <p:pic>
          <p:nvPicPr>
            <p:cNvPr id="202760" name="Picture 8" descr="adsı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672"/>
              <a:ext cx="5136" cy="3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2761" name="Picture 9" descr="Aquar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1488"/>
              <a:ext cx="2256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2762" name="Picture 10" descr="Gifs_07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0200"/>
            <a:ext cx="1447800" cy="1447800"/>
          </a:xfrm>
          <a:prstGeom prst="rect">
            <a:avLst/>
          </a:prstGeom>
          <a:noFill/>
        </p:spPr>
      </p:pic>
      <p:sp>
        <p:nvSpPr>
          <p:cNvPr id="2027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76413" y="1033463"/>
            <a:ext cx="7391400" cy="5595937"/>
          </a:xfrm>
          <a:noFill/>
          <a:ln/>
        </p:spPr>
        <p:txBody>
          <a:bodyPr/>
          <a:lstStyle/>
          <a:p>
            <a:r>
              <a:rPr lang="tr-TR" sz="3600" b="1">
                <a:solidFill>
                  <a:srgbClr val="0000CC"/>
                </a:solidFill>
              </a:rPr>
              <a:t>Tüketicilerin ilgisini çekmesine,</a:t>
            </a:r>
          </a:p>
          <a:p>
            <a:r>
              <a:rPr lang="tr-TR" sz="3600" b="1">
                <a:solidFill>
                  <a:srgbClr val="0000CC"/>
                </a:solidFill>
              </a:rPr>
              <a:t>Geliştirilen ürünün üstün ve farklı özelliklerini, kullanıcıya sağladığı yararları,</a:t>
            </a:r>
          </a:p>
          <a:p>
            <a:r>
              <a:rPr lang="tr-TR" sz="3600" b="1">
                <a:solidFill>
                  <a:srgbClr val="0000CC"/>
                </a:solidFill>
              </a:rPr>
              <a:t>Çözdüğü sorunları  anlatmasına dikkat edin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b="1">
                <a:solidFill>
                  <a:srgbClr val="FF0000"/>
                </a:solidFill>
              </a:rPr>
              <a:t>Slogan ve Reklam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4750" y="1566863"/>
            <a:ext cx="6369050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 b="1">
                <a:latin typeface="Arial" charset="0"/>
              </a:rPr>
              <a:t>Senaryodan yola çıkarak reklam öykü panolarını hazırlayın.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400" b="1">
                <a:solidFill>
                  <a:srgbClr val="FF0000"/>
                </a:solidFill>
                <a:latin typeface="Arial" charset="0"/>
              </a:rPr>
              <a:t>	</a:t>
            </a:r>
            <a:endParaRPr lang="tr-TR" sz="2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tr-TR" sz="2400" b="1">
                <a:latin typeface="Arial" charset="0"/>
              </a:rPr>
              <a:t>Bu panolar, senaryonun ayrı kâğıtlarda basit çizimlerle anlatılmasıyla oluşturulur.</a:t>
            </a:r>
          </a:p>
          <a:p>
            <a:pPr>
              <a:lnSpc>
                <a:spcPct val="90000"/>
              </a:lnSpc>
            </a:pPr>
            <a:r>
              <a:rPr lang="tr-TR" sz="2400" b="1">
                <a:latin typeface="Arial" charset="0"/>
              </a:rPr>
              <a:t>Panolarda, ürünün tüketicinin zihnine yerleşmesi için logo, marka ve slogan vurgulanır.</a:t>
            </a:r>
          </a:p>
          <a:p>
            <a:pPr>
              <a:lnSpc>
                <a:spcPct val="90000"/>
              </a:lnSpc>
            </a:pPr>
            <a:endParaRPr lang="tr-TR" sz="2400">
              <a:latin typeface="Arial" charset="0"/>
            </a:endParaRPr>
          </a:p>
        </p:txBody>
      </p:sp>
      <p:pic>
        <p:nvPicPr>
          <p:cNvPr id="198662" name="Picture 6" descr="b-bilgiadam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0" y="3857625"/>
            <a:ext cx="2000250" cy="3000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b="1" dirty="0">
                <a:solidFill>
                  <a:srgbClr val="FF0000"/>
                </a:solidFill>
                <a:latin typeface="Arial" charset="0"/>
              </a:rPr>
              <a:t>NOT :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8150" y="1676400"/>
            <a:ext cx="7359650" cy="4681538"/>
          </a:xfrm>
        </p:spPr>
        <p:txBody>
          <a:bodyPr/>
          <a:lstStyle/>
          <a:p>
            <a:pPr>
              <a:buFontTx/>
              <a:buNone/>
            </a:pPr>
            <a:r>
              <a:rPr lang="tr-TR" sz="4000" b="1">
                <a:solidFill>
                  <a:srgbClr val="FF0000"/>
                </a:solidFill>
                <a:latin typeface="Arial" charset="0"/>
              </a:rPr>
              <a:t>	TV reklamı Senaryo Panosu yerine</a:t>
            </a:r>
          </a:p>
          <a:p>
            <a:r>
              <a:rPr lang="tr-TR" sz="4000" b="1">
                <a:solidFill>
                  <a:srgbClr val="FF0000"/>
                </a:solidFill>
                <a:latin typeface="Arial" charset="0"/>
              </a:rPr>
              <a:t>Tanıtım broşürü(A4 veya Katlamalı Broşür)</a:t>
            </a:r>
          </a:p>
          <a:p>
            <a:r>
              <a:rPr lang="tr-TR" sz="4000" b="1">
                <a:solidFill>
                  <a:srgbClr val="FF0000"/>
                </a:solidFill>
                <a:latin typeface="Arial" charset="0"/>
              </a:rPr>
              <a:t> veya Büyük boy(resim kağıdına) afiş de yapılabilir.</a:t>
            </a:r>
            <a:endParaRPr lang="tr-TR" sz="4000"/>
          </a:p>
        </p:txBody>
      </p:sp>
      <p:pic>
        <p:nvPicPr>
          <p:cNvPr id="199697" name="Picture 17" descr="Gifs_141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5562600"/>
            <a:ext cx="4572000" cy="12493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61" name="Picture 5" descr="b-bilgisor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0" y="4724400"/>
            <a:ext cx="2667000" cy="2133600"/>
          </a:xfrm>
          <a:noFill/>
          <a:ln/>
        </p:spPr>
      </p:pic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Arial" charset="0"/>
              </a:rPr>
              <a:t>Yararlanılacak Kaynaklar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60550" y="1185863"/>
            <a:ext cx="7359650" cy="52149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r-TR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tr-TR" b="1" dirty="0">
                <a:latin typeface="Arial" charset="0"/>
              </a:rPr>
              <a:t>Projenizin  </a:t>
            </a:r>
            <a:r>
              <a:rPr lang="tr-TR" b="1" u="sng" dirty="0" smtClean="0">
                <a:solidFill>
                  <a:srgbClr val="FF0000"/>
                </a:solidFill>
                <a:latin typeface="Arial" charset="0"/>
              </a:rPr>
              <a:t>Tanıtım ve Pazarlama</a:t>
            </a:r>
            <a:r>
              <a:rPr lang="tr-TR" b="1" dirty="0" smtClean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tr-TR" b="1" dirty="0">
                <a:latin typeface="Arial" charset="0"/>
              </a:rPr>
              <a:t>aşamasında her türlü kaynaktan yararlanabilirsiniz.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b="1" dirty="0">
                <a:latin typeface="Arial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b="1" dirty="0">
                <a:latin typeface="Arial" charset="0"/>
              </a:rPr>
              <a:t>	</a:t>
            </a:r>
            <a:r>
              <a:rPr lang="tr-TR" sz="4000" b="1" dirty="0">
                <a:solidFill>
                  <a:srgbClr val="0000CC"/>
                </a:solidFill>
                <a:latin typeface="Monotype Corsiva" pitchFamily="66" charset="0"/>
              </a:rPr>
              <a:t>Unutmayın ki amacımız bilgiyi taşımak değil kullanmaktır.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sz="4000" b="1" dirty="0">
              <a:solidFill>
                <a:srgbClr val="0000CC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r-TR" b="1" dirty="0">
                <a:latin typeface="Arial" charset="0"/>
              </a:rPr>
              <a:t>* Kitap   * Gazete  * Dergi vb.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b="1" dirty="0">
                <a:latin typeface="Arial" charset="0"/>
              </a:rPr>
              <a:t>* Bilgisayar ve İnternet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b="1" dirty="0">
                <a:latin typeface="Arial" charset="0"/>
              </a:rPr>
              <a:t>* Çevredeki insanlar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4 Dikdörtgen"/>
          <p:cNvSpPr>
            <a:spLocks noChangeArrowheads="1"/>
          </p:cNvSpPr>
          <p:nvPr/>
        </p:nvSpPr>
        <p:spPr bwMode="auto">
          <a:xfrm>
            <a:off x="1150937" y="4267200"/>
            <a:ext cx="7993063" cy="19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250"/>
              </a:spcAft>
            </a:pPr>
            <a:endParaRPr lang="tr-TR" b="1" dirty="0" smtClean="0">
              <a:latin typeface="Trebuchet MS" pitchFamily="34" charset="0"/>
            </a:endParaRPr>
          </a:p>
          <a:p>
            <a:pPr>
              <a:spcAft>
                <a:spcPts val="250"/>
              </a:spcAft>
            </a:pPr>
            <a:r>
              <a:rPr lang="tr-TR" b="1" dirty="0" smtClean="0">
                <a:latin typeface="Trebuchet MS" pitchFamily="34" charset="0"/>
              </a:rPr>
              <a:t>Başka bir arayışı olmayanın, başka bir buluşu da  olmayacaktır.</a:t>
            </a:r>
          </a:p>
          <a:p>
            <a:pPr>
              <a:spcAft>
                <a:spcPts val="250"/>
              </a:spcAft>
            </a:pPr>
            <a:r>
              <a:rPr lang="tr-TR" b="1" dirty="0" smtClean="0">
                <a:solidFill>
                  <a:srgbClr val="C00000"/>
                </a:solidFill>
                <a:latin typeface="Trebuchet MS" pitchFamily="34" charset="0"/>
              </a:rPr>
              <a:t>www.</a:t>
            </a:r>
            <a:r>
              <a:rPr lang="tr-TR" b="1" dirty="0" err="1" smtClean="0">
                <a:solidFill>
                  <a:srgbClr val="C00000"/>
                </a:solidFill>
                <a:latin typeface="Trebuchet MS" pitchFamily="34" charset="0"/>
              </a:rPr>
              <a:t>gelisenbeyin</a:t>
            </a:r>
            <a:r>
              <a:rPr lang="tr-TR" b="1" dirty="0" smtClean="0">
                <a:solidFill>
                  <a:srgbClr val="C00000"/>
                </a:solidFill>
                <a:latin typeface="Trebuchet MS" pitchFamily="34" charset="0"/>
              </a:rPr>
              <a:t>.net /gelişime dair ne varsa...</a:t>
            </a:r>
          </a:p>
          <a:p>
            <a:pPr>
              <a:spcAft>
                <a:spcPts val="250"/>
              </a:spcAft>
            </a:pPr>
            <a:endParaRPr lang="tr-TR" b="1" dirty="0" smtClean="0">
              <a:latin typeface="Trebuchet MS" pitchFamily="34" charset="0"/>
            </a:endParaRPr>
          </a:p>
          <a:p>
            <a:pPr>
              <a:spcAft>
                <a:spcPts val="250"/>
              </a:spcAft>
            </a:pPr>
            <a:endParaRPr lang="tr-TR" b="1" dirty="0" smtClean="0">
              <a:latin typeface="Trebuchet MS" pitchFamily="34" charset="0"/>
            </a:endParaRPr>
          </a:p>
          <a:p>
            <a:pPr>
              <a:spcAft>
                <a:spcPts val="250"/>
              </a:spcAft>
            </a:pPr>
            <a:endParaRPr lang="tr-TR" b="1" dirty="0">
              <a:latin typeface="Trebuchet MS" pitchFamily="34" charset="0"/>
            </a:endParaRPr>
          </a:p>
        </p:txBody>
      </p:sp>
      <p:pic>
        <p:nvPicPr>
          <p:cNvPr id="43011" name="Picture 2" descr="C:\Users\Yahya\Desktop\1920068_781001968649420_4042438190504445512_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200"/>
            <a:ext cx="24336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46263" y="1828800"/>
            <a:ext cx="7450137" cy="49530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tr-TR">
                <a:latin typeface="Comic Sans MS" pitchFamily="66" charset="0"/>
              </a:rPr>
              <a:t>	Ürünlerin, benzerlerinden ayrılabilmesi, arayanların tarif edebilmesi vb. sebeplerle ürünler için çeşitli işaretler ve yazıları kullanma zorunluluğunu ortaya çıkarmıştır. </a:t>
            </a:r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905000" y="-144463"/>
            <a:ext cx="6383338" cy="1516063"/>
          </a:xfrm>
          <a:noFill/>
          <a:ln/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Marka ve Logonun Çıkışı</a:t>
            </a:r>
          </a:p>
        </p:txBody>
      </p:sp>
      <p:pic>
        <p:nvPicPr>
          <p:cNvPr id="129032" name="Picture 8" descr="yürüyen dev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183063"/>
            <a:ext cx="2971800" cy="267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Marka ve Logonun Çıkışı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2146300"/>
            <a:ext cx="6978650" cy="5245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4000">
                <a:latin typeface="Comic Sans MS" pitchFamily="66" charset="0"/>
              </a:rPr>
              <a:t>Önceleri okur yazar kitlenin fazla olmaması bu işaretlerin, yani markaların daha çok semboller şeklinde oluşmasına neden olmuştur.</a:t>
            </a:r>
          </a:p>
          <a:p>
            <a:pPr>
              <a:lnSpc>
                <a:spcPct val="80000"/>
              </a:lnSpc>
            </a:pPr>
            <a:endParaRPr lang="tr-TR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Marka ve Logonun Çıkışı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84350" y="1765300"/>
            <a:ext cx="7054850" cy="4635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>
                <a:solidFill>
                  <a:srgbClr val="0000CC"/>
                </a:solidFill>
                <a:latin typeface="Comic Sans MS" pitchFamily="66" charset="0"/>
              </a:rPr>
              <a:t>Satıcı ile alıcının karşı karşıya gelmediği günümüzde ise; bir ürünün tüketiciye ulaşması için aracılara gereksinim olmuştur. Haberleşmenin, ulaşımın bu denli gelişmesi, bir pazarda aynı ürünün pek çok çeşidinin bulunması, buna bağlı olarak self-servis satış ünitelerinin artması, insanları satış öncesi karar vermeye zorlamıştır. </a:t>
            </a:r>
          </a:p>
        </p:txBody>
      </p:sp>
      <p:pic>
        <p:nvPicPr>
          <p:cNvPr id="132101" name="Picture 5" descr="deniz kabuğu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5715000"/>
            <a:ext cx="1428750" cy="1143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43063"/>
            <a:ext cx="7239000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>
                <a:latin typeface="Arial" charset="0"/>
              </a:rPr>
              <a:t>En önemlisi pek çok ürünün ambalajlı olarak satılması nedeniyle tüketicinin tatma, dokunma, deneme şansı kaybolmuştur.</a:t>
            </a:r>
          </a:p>
          <a:p>
            <a:pPr>
              <a:lnSpc>
                <a:spcPct val="90000"/>
              </a:lnSpc>
            </a:pPr>
            <a:r>
              <a:rPr lang="tr-TR" sz="2800">
                <a:latin typeface="Arial" charset="0"/>
              </a:rPr>
              <a:t>Eski deneyimlerine, alışkanlıklarına ya da reklamın etkisine bağlı olarak seçim yapmaya başlamıştır.</a:t>
            </a:r>
          </a:p>
          <a:p>
            <a:pPr>
              <a:lnSpc>
                <a:spcPct val="90000"/>
              </a:lnSpc>
            </a:pPr>
            <a:r>
              <a:rPr lang="tr-TR" sz="2800">
                <a:latin typeface="Arial" charset="0"/>
              </a:rPr>
              <a:t>Bu nedenle ürünler arası ayırtedici işleviyle marka, markayı oluşturan simge, özgün yazı ve işaretlerin önemi her geçen gün daha da artmaktadır.</a:t>
            </a:r>
          </a:p>
          <a:p>
            <a:pPr>
              <a:lnSpc>
                <a:spcPct val="90000"/>
              </a:lnSpc>
            </a:pPr>
            <a:endParaRPr lang="tr-TR" sz="280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Marka ve Logonun Çıkışı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MARKA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65350" y="2024063"/>
            <a:ext cx="6521450" cy="4681537"/>
          </a:xfrm>
        </p:spPr>
        <p:txBody>
          <a:bodyPr/>
          <a:lstStyle/>
          <a:p>
            <a:r>
              <a:rPr lang="tr-TR" sz="3600" b="1">
                <a:latin typeface="Arial" charset="0"/>
              </a:rPr>
              <a:t>Marka, bir ürünün veya hizmetin diğer ürün ve hizmetlerden ayrılmasını sağlayan sözcük, ad, sembol ve işaretler bütünüdür. </a:t>
            </a:r>
          </a:p>
        </p:txBody>
      </p:sp>
      <p:pic>
        <p:nvPicPr>
          <p:cNvPr id="134148" name="Picture 4" descr="animated_gears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105400"/>
            <a:ext cx="1668463" cy="1752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</a:rPr>
              <a:t>MARKA-AMBLEM ve LOGO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76400"/>
            <a:ext cx="7543800" cy="4681538"/>
          </a:xfrm>
        </p:spPr>
        <p:txBody>
          <a:bodyPr/>
          <a:lstStyle/>
          <a:p>
            <a:r>
              <a:rPr lang="tr-TR" sz="3600">
                <a:latin typeface="Arial" charset="0"/>
              </a:rPr>
              <a:t>Bir ürünün veya firmanın soyut bir sözcük olan isminin (markasının) somut hale gelmesi,</a:t>
            </a:r>
          </a:p>
          <a:p>
            <a:r>
              <a:rPr lang="tr-TR" sz="3600">
                <a:latin typeface="Arial" charset="0"/>
              </a:rPr>
              <a:t>diğerlerinden biçim olarak da ayırt edilmesi için </a:t>
            </a:r>
            <a:r>
              <a:rPr lang="tr-TR" sz="3600">
                <a:solidFill>
                  <a:srgbClr val="FF0000"/>
                </a:solidFill>
                <a:latin typeface="Arial" charset="0"/>
              </a:rPr>
              <a:t>amblem</a:t>
            </a:r>
            <a:r>
              <a:rPr lang="tr-TR" sz="3600">
                <a:latin typeface="Arial" charset="0"/>
              </a:rPr>
              <a:t>inin ya da </a:t>
            </a:r>
            <a:r>
              <a:rPr lang="tr-TR" sz="3600">
                <a:solidFill>
                  <a:srgbClr val="FF0000"/>
                </a:solidFill>
                <a:latin typeface="Arial" charset="0"/>
              </a:rPr>
              <a:t>logotayp</a:t>
            </a:r>
            <a:r>
              <a:rPr lang="tr-TR" sz="3600">
                <a:latin typeface="Arial" charset="0"/>
              </a:rPr>
              <a:t>ının yapılması gerekir.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ney_Print">
  <a:themeElements>
    <a:clrScheme name="Money_Pr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ney_Pr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Money_Pr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ey_Pr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ey_Pr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ey_Pr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ey_Pr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ey_Pr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ey_Pr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993</TotalTime>
  <Words>762</Words>
  <Application>Microsoft Office PowerPoint</Application>
  <PresentationFormat>Ekran Gösterisi (4:3)</PresentationFormat>
  <Paragraphs>145</Paragraphs>
  <Slides>37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37</vt:i4>
      </vt:variant>
    </vt:vector>
  </HeadingPairs>
  <TitlesOfParts>
    <vt:vector size="40" baseType="lpstr">
      <vt:lpstr>Money_Print</vt:lpstr>
      <vt:lpstr>Bit Eşlem Resmi</vt:lpstr>
      <vt:lpstr>Bitmap Image</vt:lpstr>
      <vt:lpstr> TANITIM ve PAZARLAMA </vt:lpstr>
      <vt:lpstr>   Marka  Amblem ve Logo  Ambalaj  Slogan ve Reklam</vt:lpstr>
      <vt:lpstr>MARKA, AMBLEM ve LOGO</vt:lpstr>
      <vt:lpstr>Marka ve Logonun Çıkışı</vt:lpstr>
      <vt:lpstr>Marka ve Logonun Çıkışı</vt:lpstr>
      <vt:lpstr>Marka ve Logonun Çıkışı</vt:lpstr>
      <vt:lpstr>Marka ve Logonun Çıkışı</vt:lpstr>
      <vt:lpstr>MARKA</vt:lpstr>
      <vt:lpstr>MARKA-AMBLEM ve LOGO</vt:lpstr>
      <vt:lpstr>AMBLEM ve LOGO</vt:lpstr>
      <vt:lpstr>AMBLEM ve LOGO</vt:lpstr>
      <vt:lpstr>Amblem ve Logo Özellikleri</vt:lpstr>
      <vt:lpstr>Yapılacak MARKA VE LOGO ÇALIŞMASI</vt:lpstr>
      <vt:lpstr>DİKKAT!</vt:lpstr>
      <vt:lpstr>MARKA-LOGO ÇALIŞMASI</vt:lpstr>
      <vt:lpstr>MARKA-LOGO ÇALIŞMASI</vt:lpstr>
      <vt:lpstr>MARKA-LOGO ÇALIŞMASI</vt:lpstr>
      <vt:lpstr>MARKA-LOGO ÇALIsMASI</vt:lpstr>
      <vt:lpstr>LOGO TASARLARKEN</vt:lpstr>
      <vt:lpstr>Logo Çizimleri</vt:lpstr>
      <vt:lpstr> </vt:lpstr>
      <vt:lpstr>Her Projede Ambalaj Zorunlu mu?</vt:lpstr>
      <vt:lpstr> </vt:lpstr>
      <vt:lpstr>Ambalaj Özellikleri</vt:lpstr>
      <vt:lpstr>Ambalaj Özellikleri</vt:lpstr>
      <vt:lpstr>Ambalaj Çeşitleri</vt:lpstr>
      <vt:lpstr>Slayt 27</vt:lpstr>
      <vt:lpstr>CocaCola’ nın Şişeleri</vt:lpstr>
      <vt:lpstr>Ambalaj- Çantalar</vt:lpstr>
      <vt:lpstr>Ambalaj- Çantalar</vt:lpstr>
      <vt:lpstr>Slogan ve Reklam</vt:lpstr>
      <vt:lpstr>Slogan ve Reklam</vt:lpstr>
      <vt:lpstr>Senaryonun;</vt:lpstr>
      <vt:lpstr>Slogan ve Reklam</vt:lpstr>
      <vt:lpstr>NOT :</vt:lpstr>
      <vt:lpstr>Yararlanılacak Kaynaklar</vt:lpstr>
      <vt:lpstr>Slayt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gelisenbeyin.net</dc:title>
  <dc:creator>www.gelisenbeyin.net</dc:creator>
  <cp:lastModifiedBy>Windows User</cp:lastModifiedBy>
  <cp:revision>86</cp:revision>
  <dcterms:created xsi:type="dcterms:W3CDTF">2005-01-12T16:57:22Z</dcterms:created>
  <dcterms:modified xsi:type="dcterms:W3CDTF">2020-12-01T21:31:50Z</dcterms:modified>
</cp:coreProperties>
</file>