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drawings/legacyDiagramText6.bin" ContentType="application/vnd.ms-office.legacyDiagramText"/>
  <Override PartName="/ppt/drawings/legacyDiagramText4.bin" ContentType="application/vnd.ms-office.legacyDiagramTex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rawings/legacyDiagramText2.bin" ContentType="application/vnd.ms-office.legacyDiagramTex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Default Extension="gif" ContentType="image/gif"/>
  <Override PartName="/ppt/drawings/legacyDiagramText5.bin" ContentType="application/vnd.ms-office.legacyDiagramText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rawings/legacyDiagramText1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2"/>
    <p:sldId id="393" r:id="rId3"/>
    <p:sldId id="342" r:id="rId4"/>
    <p:sldId id="340" r:id="rId5"/>
    <p:sldId id="416" r:id="rId6"/>
    <p:sldId id="341" r:id="rId7"/>
    <p:sldId id="363" r:id="rId8"/>
    <p:sldId id="364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62" r:id="rId25"/>
    <p:sldId id="328" r:id="rId26"/>
    <p:sldId id="329" r:id="rId27"/>
    <p:sldId id="331" r:id="rId28"/>
    <p:sldId id="402" r:id="rId29"/>
    <p:sldId id="404" r:id="rId30"/>
    <p:sldId id="263" r:id="rId31"/>
    <p:sldId id="400" r:id="rId32"/>
    <p:sldId id="307" r:id="rId33"/>
    <p:sldId id="382" r:id="rId34"/>
    <p:sldId id="264" r:id="rId35"/>
    <p:sldId id="417" r:id="rId36"/>
    <p:sldId id="415" r:id="rId37"/>
    <p:sldId id="274" r:id="rId38"/>
    <p:sldId id="354" r:id="rId39"/>
    <p:sldId id="314" r:id="rId40"/>
    <p:sldId id="336" r:id="rId41"/>
    <p:sldId id="338" r:id="rId42"/>
    <p:sldId id="337" r:id="rId43"/>
    <p:sldId id="380" r:id="rId44"/>
    <p:sldId id="383" r:id="rId45"/>
    <p:sldId id="291" r:id="rId46"/>
    <p:sldId id="418" r:id="rId47"/>
    <p:sldId id="419" r:id="rId48"/>
    <p:sldId id="421" r:id="rId49"/>
    <p:sldId id="422" r:id="rId50"/>
    <p:sldId id="423" r:id="rId51"/>
    <p:sldId id="424" r:id="rId52"/>
    <p:sldId id="290" r:id="rId5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2000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ce" initials="i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000066"/>
    <a:srgbClr val="800000"/>
    <a:srgbClr val="FF99CC"/>
    <a:srgbClr val="0000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93092" autoAdjust="0"/>
  </p:normalViewPr>
  <p:slideViewPr>
    <p:cSldViewPr>
      <p:cViewPr>
        <p:scale>
          <a:sx n="66" d="100"/>
          <a:sy n="66" d="100"/>
        </p:scale>
        <p:origin x="-145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9.xml"/><Relationship Id="rId3" Type="http://schemas.openxmlformats.org/officeDocument/2006/relationships/slide" Target="slides/slide25.xml"/><Relationship Id="rId7" Type="http://schemas.openxmlformats.org/officeDocument/2006/relationships/slide" Target="slides/slide44.xml"/><Relationship Id="rId2" Type="http://schemas.openxmlformats.org/officeDocument/2006/relationships/slide" Target="slides/slide14.xml"/><Relationship Id="rId1" Type="http://schemas.openxmlformats.org/officeDocument/2006/relationships/slide" Target="slides/slide5.xml"/><Relationship Id="rId6" Type="http://schemas.openxmlformats.org/officeDocument/2006/relationships/slide" Target="slides/slide39.xml"/><Relationship Id="rId5" Type="http://schemas.openxmlformats.org/officeDocument/2006/relationships/slide" Target="slides/slide34.xml"/><Relationship Id="rId4" Type="http://schemas.openxmlformats.org/officeDocument/2006/relationships/slide" Target="slides/slide30.xml"/><Relationship Id="rId9" Type="http://schemas.openxmlformats.org/officeDocument/2006/relationships/slide" Target="slides/slide5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03-05T19:52:20.295" idx="4">
    <p:pos x="10" y="10"/>
    <p:text>örneğin arçeliğin buzdolabı kapağına eklediği yumurtalıkların iç içe geçmesi ile ilgili buluşu örnek verebiliriz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03-05T20:29:02.388" idx="3">
    <p:pos x="10" y="10"/>
    <p:text>vekiller hakkındaki bilgileri tpe.gov.tr adresinden alabilirsiniz. Herkes vekil olamaz Enstitümüzün açmış olduğu sınavları kazanmış kişiler enstitü nezdinde vekil olarak tanınır ve işlem yetkisine sahiptirler..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 b="0">
                <a:solidFill>
                  <a:schemeClr val="tx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 b="0">
                <a:solidFill>
                  <a:schemeClr val="tx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 b="0">
                <a:solidFill>
                  <a:schemeClr val="tx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 b="0">
                <a:solidFill>
                  <a:schemeClr val="tx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46E52E5E-F0E9-4D55-ADB5-7658DE5557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53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80826970-25B4-489B-B8B1-42FCCF1CB4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7EDCA-DF3F-4ACF-858B-23879F6F23B7}" type="slidenum">
              <a:rPr lang="tr-TR" smtClean="0"/>
              <a:pPr/>
              <a:t>1</a:t>
            </a:fld>
            <a:endParaRPr lang="tr-TR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r-TR" smtClean="0"/>
              <a:t>selam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DD7F1-B9E4-4982-B343-7DCB088139EB}" type="slidenum">
              <a:rPr lang="tr-TR" smtClean="0"/>
              <a:pPr/>
              <a:t>2</a:t>
            </a:fld>
            <a:endParaRPr lang="tr-TR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8242F-33FB-4C79-9226-71DB3771C727}" type="slidenum">
              <a:rPr lang="tr-TR" smtClean="0"/>
              <a:pPr/>
              <a:t>5</a:t>
            </a:fld>
            <a:endParaRPr lang="tr-TR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8AA13-59AC-4EFF-A71D-30F0A906F3B0}" type="slidenum">
              <a:rPr lang="tr-TR" smtClean="0"/>
              <a:pPr/>
              <a:t>6</a:t>
            </a:fld>
            <a:endParaRPr lang="tr-TR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0E883-8106-4B7A-BE1D-EFAF75062EAE}" type="slidenum">
              <a:rPr lang="tr-TR" smtClean="0"/>
              <a:pPr/>
              <a:t>25</a:t>
            </a:fld>
            <a:endParaRPr lang="tr-TR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1AF19-5B02-4D1A-A414-CD290484D9A1}" type="slidenum">
              <a:rPr lang="tr-TR" smtClean="0"/>
              <a:pPr/>
              <a:t>30</a:t>
            </a:fld>
            <a:endParaRPr lang="tr-TR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4257D-E8A5-4522-8B6B-0A6386984F12}" type="slidenum">
              <a:rPr lang="tr-TR" smtClean="0"/>
              <a:pPr/>
              <a:t>34</a:t>
            </a:fld>
            <a:endParaRPr lang="tr-TR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www.gelisenbeyin.net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9732D-2A57-4778-B745-358CFB801D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www.gelisenbeyin.net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9FD0B-02F0-40F9-A7BD-FAA5719CF2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992938" y="549275"/>
            <a:ext cx="2151062" cy="53276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39750" y="549275"/>
            <a:ext cx="6300788" cy="53276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www.gelisenbeyin.net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58AE7-7986-4A7D-91C9-0CEFEF1AF3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49275"/>
            <a:ext cx="8229600" cy="685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539750" y="1916113"/>
            <a:ext cx="3886200" cy="39608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8350" y="1916113"/>
            <a:ext cx="3886200" cy="39608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www.gelisenbeyin.net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30ED1-F545-4C12-8C8F-7559DB2F6C9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49275"/>
            <a:ext cx="8229600" cy="685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539750" y="1916113"/>
            <a:ext cx="7924800" cy="3960812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www.gelisenbeyin.net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5D76E-ADC0-43C0-AE02-474DB9B8D8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www.gelisenbeyin.net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8B3C1-2F22-4ACF-A311-C74437D5BA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www.gelisenbeyin.net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64A89-E8AB-4148-BBED-2EF9A0FF25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39750" y="1916113"/>
            <a:ext cx="38862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8350" y="1916113"/>
            <a:ext cx="38862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www.gelisenbeyin.net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9CA93-80D5-478D-8AA1-6BDB4F9C86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www.gelisenbeyin.net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BFDAD-344E-4DEB-9F41-9DDF478239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www.gelisenbeyin.net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987FE-5943-4CB8-BC38-1E9259F0A67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www.gelisenbeyin.net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83CAF-8F8D-4384-B578-819AB2CCEC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www.gelisenbeyin.net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F7379-B9FC-4467-8626-228C8118E2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www.gelisenbeyin.net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13015-2BC1-4254-A834-171ADB674F5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49275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16113"/>
            <a:ext cx="79248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solidFill>
                  <a:srgbClr val="800000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tr-TR"/>
              <a:t>www.gelisenbeyin.net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7A0082B0-88BE-450C-8499-AE223966AC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533400" y="1268413"/>
            <a:ext cx="8610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graphicFrame>
        <p:nvGraphicFramePr>
          <p:cNvPr id="1026" name="Object 16"/>
          <p:cNvGraphicFramePr>
            <a:graphicFrameLocks/>
          </p:cNvGraphicFramePr>
          <p:nvPr/>
        </p:nvGraphicFramePr>
        <p:xfrm>
          <a:off x="5940425" y="0"/>
          <a:ext cx="3203575" cy="609600"/>
        </p:xfrm>
        <a:graphic>
          <a:graphicData uri="http://schemas.openxmlformats.org/presentationml/2006/ole">
            <p:oleObj spid="_x0000_s1026" name="Klip" r:id="rId16" imgW="5937013" imgH="2108328" progId="MS_ClipArt_Gallery.2">
              <p:embed/>
            </p:oleObj>
          </a:graphicData>
        </a:graphic>
      </p:graphicFrame>
      <p:grpSp>
        <p:nvGrpSpPr>
          <p:cNvPr id="1034" name="Group 21"/>
          <p:cNvGrpSpPr>
            <a:grpSpLocks/>
          </p:cNvGrpSpPr>
          <p:nvPr userDrawn="1"/>
        </p:nvGrpSpPr>
        <p:grpSpPr bwMode="auto">
          <a:xfrm>
            <a:off x="-757238" y="-242888"/>
            <a:ext cx="2736851" cy="2278063"/>
            <a:chOff x="-341" y="-273"/>
            <a:chExt cx="1724" cy="1435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auto">
            <a:xfrm>
              <a:off x="0" y="255"/>
              <a:ext cx="862" cy="45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27451"/>
                    <a:invGamma/>
                  </a:srgbClr>
                </a:gs>
              </a:gsLst>
              <a:lin ang="5400000" scaled="1"/>
            </a:gradFill>
            <a:ln w="254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auto">
            <a:xfrm>
              <a:off x="-341" y="799"/>
              <a:ext cx="681" cy="36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auto">
            <a:xfrm>
              <a:off x="431" y="-273"/>
              <a:ext cx="952" cy="54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54510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jpeg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18" Type="http://schemas.openxmlformats.org/officeDocument/2006/relationships/image" Target="../media/image21.jpeg"/><Relationship Id="rId26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21" Type="http://schemas.openxmlformats.org/officeDocument/2006/relationships/image" Target="../media/image23.pn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0.jpeg"/><Relationship Id="rId25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jpeg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24" Type="http://schemas.openxmlformats.org/officeDocument/2006/relationships/image" Target="../media/image26.png"/><Relationship Id="rId5" Type="http://schemas.openxmlformats.org/officeDocument/2006/relationships/image" Target="../media/image11.jpeg"/><Relationship Id="rId15" Type="http://schemas.openxmlformats.org/officeDocument/2006/relationships/image" Target="../media/image18.jpeg"/><Relationship Id="rId23" Type="http://schemas.openxmlformats.org/officeDocument/2006/relationships/image" Target="../media/image25.jpeg"/><Relationship Id="rId10" Type="http://schemas.openxmlformats.org/officeDocument/2006/relationships/image" Target="../media/image15.jpeg"/><Relationship Id="rId19" Type="http://schemas.openxmlformats.org/officeDocument/2006/relationships/hyperlink" Target="http://www.hurriyet.com.tr/fix2000/olimpiyat2008/index.htm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Grafi_i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>
                <a:solidFill>
                  <a:srgbClr val="FF0000"/>
                </a:solidFill>
              </a:rPr>
              <a:t>www.gelisenbeyin.net</a:t>
            </a:r>
          </a:p>
        </p:txBody>
      </p:sp>
      <p:sp>
        <p:nvSpPr>
          <p:cNvPr id="9219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631CFC-DBEB-4643-8D12-185C20B3D6CC}" type="slidenum">
              <a:rPr lang="tr-TR" smtClean="0"/>
              <a:pPr/>
              <a:t>1</a:t>
            </a:fld>
            <a:endParaRPr lang="tr-TR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7848600" cy="2438400"/>
          </a:xfrm>
        </p:spPr>
        <p:txBody>
          <a:bodyPr/>
          <a:lstStyle/>
          <a:p>
            <a:pPr eaLnBrk="1" hangingPunct="1"/>
            <a:r>
              <a:rPr lang="tr-TR" sz="1200" b="0" smtClean="0"/>
              <a:t/>
            </a:r>
            <a:br>
              <a:rPr lang="tr-TR" sz="1200" b="0" smtClean="0"/>
            </a:br>
            <a:endParaRPr lang="tr-TR" sz="1200" b="0" smtClean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611188" y="1412875"/>
            <a:ext cx="3816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sz="4800">
                <a:solidFill>
                  <a:schemeClr val="tx2"/>
                </a:solidFill>
                <a:latin typeface="Times" charset="-94"/>
              </a:rPr>
              <a:t>PATENT</a:t>
            </a:r>
          </a:p>
        </p:txBody>
      </p:sp>
      <p:pic>
        <p:nvPicPr>
          <p:cNvPr id="9222" name="Picture 7" descr="C:\Users\Yahya\Desktop\32086C22-188A-4086-9C1A-D7AA3A8A709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133600"/>
            <a:ext cx="73152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1536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965909-3B69-4302-B3A2-10E0E3E9DF1B}" type="slidenum">
              <a:rPr lang="tr-TR" smtClean="0"/>
              <a:pPr/>
              <a:t>10</a:t>
            </a:fld>
            <a:endParaRPr lang="tr-TR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Patentlenebilirlik kriterleri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tr-TR" sz="3200" smtClean="0">
                <a:solidFill>
                  <a:schemeClr val="tx2"/>
                </a:solidFill>
                <a:latin typeface="Arial Unicode MS" pitchFamily="34" charset="-128"/>
              </a:rPr>
              <a:t>YENİLİK</a:t>
            </a:r>
          </a:p>
          <a:p>
            <a:pPr>
              <a:spcBef>
                <a:spcPct val="0"/>
              </a:spcBef>
            </a:pPr>
            <a:endParaRPr lang="en-AU" sz="3200" smtClean="0">
              <a:solidFill>
                <a:schemeClr val="tx2"/>
              </a:solidFill>
              <a:latin typeface="Arial Unicode MS" pitchFamily="34" charset="-128"/>
            </a:endParaRPr>
          </a:p>
          <a:p>
            <a:pPr eaLnBrk="1" hangingPunct="1"/>
            <a:r>
              <a:rPr lang="tr-TR" sz="3200" smtClean="0">
                <a:solidFill>
                  <a:schemeClr val="tx2"/>
                </a:solidFill>
                <a:latin typeface="Arial Unicode MS" pitchFamily="34" charset="-128"/>
              </a:rPr>
              <a:t>BULUŞ BASAMAĞI</a:t>
            </a:r>
          </a:p>
          <a:p>
            <a:pPr eaLnBrk="1" hangingPunct="1"/>
            <a:endParaRPr lang="tr-TR" sz="3200" smtClean="0">
              <a:solidFill>
                <a:schemeClr val="tx2"/>
              </a:solidFill>
              <a:latin typeface="Arial Unicode MS" pitchFamily="34" charset="-128"/>
            </a:endParaRPr>
          </a:p>
          <a:p>
            <a:pPr eaLnBrk="1" hangingPunct="1"/>
            <a:r>
              <a:rPr lang="tr-TR" sz="3200" smtClean="0">
                <a:solidFill>
                  <a:schemeClr val="tx2"/>
                </a:solidFill>
                <a:latin typeface="Arial Unicode MS" pitchFamily="34" charset="-128"/>
              </a:rPr>
              <a:t>SANAYİDE UYGULANABİLİRLİK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16387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98AF5E-4A2C-47A0-B21E-268E3C0345A1}" type="slidenum">
              <a:rPr lang="tr-TR" smtClean="0"/>
              <a:pPr/>
              <a:t>11</a:t>
            </a:fld>
            <a:endParaRPr lang="tr-TR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Yenilik…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3200" smtClean="0"/>
              <a:t>Dünya çapında yenilik,</a:t>
            </a:r>
          </a:p>
          <a:p>
            <a:pPr eaLnBrk="1" hangingPunct="1"/>
            <a:r>
              <a:rPr lang="tr-TR" sz="3200" smtClean="0"/>
              <a:t>Bilinen bir ürünün geliştirilmiş kısımları için de patent alınabilir.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1741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9B1E6F-BBAB-43A4-9155-AFCDD61DAE14}" type="slidenum">
              <a:rPr lang="tr-TR" smtClean="0"/>
              <a:pPr/>
              <a:t>12</a:t>
            </a:fld>
            <a:endParaRPr lang="tr-TR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Buluş basamağı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3200" smtClean="0"/>
              <a:t>Patenti istenen buluş, teknikte uzman bir kişi tarafından, tekniğin bilinen durumundan açık bir şekilde çıkartılamıyorsa, buluş basamağı vardır.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18435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4D4413-2BBD-4E43-BA05-204AC8861261}" type="slidenum">
              <a:rPr lang="tr-TR" smtClean="0"/>
              <a:pPr/>
              <a:t>13</a:t>
            </a:fld>
            <a:endParaRPr lang="tr-TR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Sanayide uygulanabilirlik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708275"/>
            <a:ext cx="7924800" cy="2305050"/>
          </a:xfrm>
        </p:spPr>
        <p:txBody>
          <a:bodyPr/>
          <a:lstStyle/>
          <a:p>
            <a:pPr eaLnBrk="1" hangingPunct="1"/>
            <a:r>
              <a:rPr lang="tr-TR" sz="3600" smtClean="0"/>
              <a:t>Buluşlar, sanayide uygulanabilir, üretilebilir somut nesneler olmalıdır.</a:t>
            </a:r>
          </a:p>
          <a:p>
            <a:pPr eaLnBrk="1" hangingPunct="1"/>
            <a:r>
              <a:rPr lang="tr-TR" sz="3600" smtClean="0"/>
              <a:t>Üretim usulleri</a:t>
            </a:r>
            <a:r>
              <a:rPr lang="en-US" sz="3600" smtClean="0"/>
              <a:t> de patentlenebilir</a:t>
            </a:r>
            <a:r>
              <a:rPr lang="tr-TR" sz="3600" smtClean="0"/>
              <a:t>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19459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7E11D4-C96A-469A-A77E-7D019C42ECED}" type="slidenum">
              <a:rPr lang="tr-TR" smtClean="0"/>
              <a:pPr/>
              <a:t>14</a:t>
            </a:fld>
            <a:endParaRPr lang="tr-TR" smtClean="0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Patent koruma süreleri</a:t>
            </a:r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914400" y="3048000"/>
            <a:ext cx="3275013" cy="10334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tr-TR" sz="2400" u="sng">
                <a:solidFill>
                  <a:srgbClr val="000000"/>
                </a:solidFill>
                <a:latin typeface="Arial" charset="0"/>
              </a:rPr>
              <a:t>Faydalı Model (10 yıl)</a:t>
            </a:r>
          </a:p>
          <a:p>
            <a:pPr marL="457200" indent="-457200" eaLnBrk="0" hangingPunct="0">
              <a:spcBef>
                <a:spcPct val="50000"/>
              </a:spcBef>
            </a:pPr>
            <a:endParaRPr lang="tr-TR" sz="2400" u="sn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5181600" y="3124200"/>
            <a:ext cx="2185988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2400" u="sng">
                <a:solidFill>
                  <a:srgbClr val="000000"/>
                </a:solidFill>
                <a:latin typeface="Arial" charset="0"/>
              </a:rPr>
              <a:t>Patent </a:t>
            </a:r>
            <a:r>
              <a:rPr lang="tr-TR" sz="2400">
                <a:solidFill>
                  <a:srgbClr val="000000"/>
                </a:solidFill>
                <a:latin typeface="Arial" charset="0"/>
              </a:rPr>
              <a:t>(20 yıl)</a:t>
            </a:r>
            <a:endParaRPr lang="tr-TR" sz="2400" u="sn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2590800" y="1905000"/>
            <a:ext cx="359251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2800" u="sng"/>
              <a:t>Yasal Koruma (2 Tür)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2286000" y="2362200"/>
            <a:ext cx="12192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2286000" y="2362200"/>
            <a:ext cx="12192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stealth" w="med" len="med"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33482" name="Line 10"/>
          <p:cNvSpPr>
            <a:spLocks noChangeShapeType="1"/>
          </p:cNvSpPr>
          <p:nvPr/>
        </p:nvSpPr>
        <p:spPr bwMode="auto">
          <a:xfrm flipH="1">
            <a:off x="3048000" y="2514600"/>
            <a:ext cx="1066800" cy="4572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3048000" y="4038600"/>
            <a:ext cx="6096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3484" name="Line 12"/>
          <p:cNvSpPr>
            <a:spLocks noChangeShapeType="1"/>
          </p:cNvSpPr>
          <p:nvPr/>
        </p:nvSpPr>
        <p:spPr bwMode="auto">
          <a:xfrm>
            <a:off x="4419600" y="2514600"/>
            <a:ext cx="1143000" cy="4572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autoUpdateAnimBg="0"/>
      <p:bldP spid="233475" grpId="0" animBg="1" autoUpdateAnimBg="0"/>
      <p:bldP spid="233476" grpId="0" autoUpdateAnimBg="0"/>
      <p:bldP spid="233478" grpId="0" autoUpdateAnimBg="0"/>
      <p:bldP spid="233482" grpId="0" animBg="1"/>
      <p:bldP spid="2334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2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512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E93B7E-AC79-4C85-B222-18E969838C4B}" type="slidenum">
              <a:rPr lang="tr-TR" smtClean="0"/>
              <a:pPr/>
              <a:t>15</a:t>
            </a:fld>
            <a:endParaRPr lang="tr-TR" smtClean="0"/>
          </a:p>
        </p:txBody>
      </p:sp>
      <p:sp>
        <p:nvSpPr>
          <p:cNvPr id="5126" name="Text Box 2"/>
          <p:cNvSpPr txBox="1">
            <a:spLocks noChangeArrowheads="1"/>
          </p:cNvSpPr>
          <p:nvPr/>
        </p:nvSpPr>
        <p:spPr bwMode="auto">
          <a:xfrm>
            <a:off x="1619250" y="620713"/>
            <a:ext cx="7524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>
                <a:solidFill>
                  <a:srgbClr val="000066"/>
                </a:solidFill>
                <a:latin typeface="Comic Sans MS" pitchFamily="66" charset="0"/>
              </a:rPr>
              <a:t>PATENT SİSTEMİNİN İKİ İŞLEVİ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1752600"/>
            <a:ext cx="6696075" cy="1619250"/>
            <a:chOff x="720" y="1008"/>
            <a:chExt cx="4896" cy="1020"/>
          </a:xfrm>
        </p:grpSpPr>
        <p:sp>
          <p:nvSpPr>
            <p:cNvPr id="5137" name="Rectangle 4"/>
            <p:cNvSpPr>
              <a:spLocks noChangeArrowheads="1"/>
            </p:cNvSpPr>
            <p:nvPr/>
          </p:nvSpPr>
          <p:spPr bwMode="auto">
            <a:xfrm>
              <a:off x="720" y="1008"/>
              <a:ext cx="4896" cy="100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ctr"/>
              <a:r>
                <a:rPr lang="tr-TR" sz="2800" b="0">
                  <a:solidFill>
                    <a:srgbClr val="FF9933"/>
                  </a:solidFill>
                </a:rPr>
                <a:t>Tekel İşlevi</a:t>
              </a:r>
            </a:p>
            <a:p>
              <a:pPr marL="342900" indent="-342900" algn="ctr"/>
              <a:r>
                <a:rPr lang="tr-TR" sz="2800" b="0">
                  <a:solidFill>
                    <a:srgbClr val="000000"/>
                  </a:solidFill>
                </a:rPr>
                <a:t>20 yıl tekel hakkı</a:t>
              </a:r>
              <a:endParaRPr lang="tr-TR" sz="2800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5122" name="Object 5"/>
            <p:cNvGraphicFramePr>
              <a:graphicFrameLocks noChangeAspect="1"/>
            </p:cNvGraphicFramePr>
            <p:nvPr/>
          </p:nvGraphicFramePr>
          <p:xfrm>
            <a:off x="4896" y="1008"/>
            <a:ext cx="612" cy="1020"/>
          </p:xfrm>
          <a:graphic>
            <a:graphicData uri="http://schemas.openxmlformats.org/presentationml/2006/ole">
              <p:oleObj spid="_x0000_s5122" name="Klip" r:id="rId3" imgW="2033280" imgH="3390840" progId="MS_ClipArt_Gallery.2">
                <p:embed/>
              </p:oleObj>
            </a:graphicData>
          </a:graphic>
        </p:graphicFrame>
        <p:graphicFrame>
          <p:nvGraphicFramePr>
            <p:cNvPr id="5123" name="Object 6"/>
            <p:cNvGraphicFramePr>
              <a:graphicFrameLocks noChangeAspect="1"/>
            </p:cNvGraphicFramePr>
            <p:nvPr/>
          </p:nvGraphicFramePr>
          <p:xfrm>
            <a:off x="816" y="1008"/>
            <a:ext cx="612" cy="1020"/>
          </p:xfrm>
          <a:graphic>
            <a:graphicData uri="http://schemas.openxmlformats.org/presentationml/2006/ole">
              <p:oleObj spid="_x0000_s5123" name="Klip" r:id="rId4" imgW="2033280" imgH="3390840" progId="MS_ClipArt_Gallery.2">
                <p:embed/>
              </p:oleObj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38200" y="3048000"/>
            <a:ext cx="6696075" cy="3573463"/>
            <a:chOff x="720" y="2064"/>
            <a:chExt cx="4896" cy="2256"/>
          </a:xfrm>
        </p:grpSpPr>
        <p:sp>
          <p:nvSpPr>
            <p:cNvPr id="5129" name="Rectangle 8"/>
            <p:cNvSpPr>
              <a:spLocks noChangeArrowheads="1"/>
            </p:cNvSpPr>
            <p:nvPr/>
          </p:nvSpPr>
          <p:spPr bwMode="auto">
            <a:xfrm>
              <a:off x="720" y="2064"/>
              <a:ext cx="4896" cy="100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ctr"/>
              <a:r>
                <a:rPr lang="tr-TR" sz="2800" b="0">
                  <a:solidFill>
                    <a:srgbClr val="FF9933"/>
                  </a:solidFill>
                </a:rPr>
                <a:t>Bilgi İşlevi</a:t>
              </a:r>
            </a:p>
            <a:p>
              <a:pPr marL="342900" indent="-342900" algn="ctr"/>
              <a:r>
                <a:rPr lang="tr-TR" sz="2800" b="0">
                  <a:solidFill>
                    <a:srgbClr val="000000"/>
                  </a:solidFill>
                </a:rPr>
                <a:t>Buluşun Açıklanması - Yayın</a:t>
              </a:r>
              <a:endParaRPr lang="tr-TR" sz="28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5130" name="Picture 9" descr="bult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" y="3120"/>
              <a:ext cx="855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0" descr="yayı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36" y="3120"/>
              <a:ext cx="808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1" descr="bult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0" y="3164"/>
              <a:ext cx="855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12" descr="bult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80" y="2976"/>
              <a:ext cx="855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13" descr="bult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04" y="2832"/>
              <a:ext cx="855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14" descr="yayı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24" y="2928"/>
              <a:ext cx="808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15" descr="yayı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64" y="3024"/>
              <a:ext cx="808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2048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25C61B-5E7B-4303-91AA-CCD21635749C}" type="slidenum">
              <a:rPr lang="tr-TR" smtClean="0"/>
              <a:pPr/>
              <a:t>16</a:t>
            </a:fld>
            <a:endParaRPr lang="tr-TR" smtClean="0"/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1116013" y="1412875"/>
            <a:ext cx="6858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tr-TR" sz="2400" b="0">
              <a:latin typeface="Arial Black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tr-TR" sz="2400"/>
              <a:t>DAHA BULUNACAK GELİŞTİRİLECEK ÇOK ŞEY VAR!!!</a:t>
            </a:r>
          </a:p>
          <a:p>
            <a:pPr algn="ctr" eaLnBrk="0" hangingPunct="0">
              <a:spcBef>
                <a:spcPct val="50000"/>
              </a:spcBef>
            </a:pPr>
            <a:endParaRPr lang="tr-TR" sz="2400"/>
          </a:p>
          <a:p>
            <a:pPr algn="ctr" eaLnBrk="0" hangingPunct="0">
              <a:spcBef>
                <a:spcPct val="50000"/>
              </a:spcBef>
            </a:pPr>
            <a:r>
              <a:rPr lang="tr-TR" sz="2400"/>
              <a:t>GÜNLÜK HAYATIMIZDA KULLANDIĞIMIZ ALET VE MAKİNALARDA DA YENİLİKLER VE DEĞİŞİKLİKLER YAPILABİLİR!!!</a:t>
            </a:r>
          </a:p>
          <a:p>
            <a:pPr algn="ctr" eaLnBrk="0" hangingPunct="0">
              <a:spcBef>
                <a:spcPct val="50000"/>
              </a:spcBef>
            </a:pPr>
            <a:endParaRPr lang="tr-TR" sz="2400" b="0"/>
          </a:p>
          <a:p>
            <a:pPr algn="ctr" eaLnBrk="0" hangingPunct="0">
              <a:spcBef>
                <a:spcPct val="50000"/>
              </a:spcBef>
            </a:pPr>
            <a:endParaRPr lang="tr-TR" sz="2400" b="0"/>
          </a:p>
          <a:p>
            <a:pPr algn="ctr" eaLnBrk="0" hangingPunct="0">
              <a:spcBef>
                <a:spcPct val="50000"/>
              </a:spcBef>
            </a:pPr>
            <a:endParaRPr lang="tr-TR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2150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8B8CB7-5D5E-4241-83D2-3D7E465395D5}" type="slidenum">
              <a:rPr lang="tr-TR" smtClean="0"/>
              <a:pPr/>
              <a:t>17</a:t>
            </a:fld>
            <a:endParaRPr lang="tr-TR" smtClean="0"/>
          </a:p>
        </p:txBody>
      </p:sp>
      <p:pic>
        <p:nvPicPr>
          <p:cNvPr id="21508" name="Picture 2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4600"/>
            <a:ext cx="91440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tr-TR" sz="3600" b="0">
                <a:solidFill>
                  <a:srgbClr val="000066"/>
                </a:solidFill>
                <a:latin typeface="Comic Sans MS" pitchFamily="66" charset="0"/>
              </a:rPr>
              <a:t>Sizce bunlar nedir? </a:t>
            </a:r>
            <a:endParaRPr lang="en-US" sz="3600" b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2253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BD4064-647C-4353-81C8-5A9B929D3BA8}" type="slidenum">
              <a:rPr lang="tr-TR" smtClean="0"/>
              <a:pPr/>
              <a:t>18</a:t>
            </a:fld>
            <a:endParaRPr lang="tr-TR" smtClean="0"/>
          </a:p>
        </p:txBody>
      </p:sp>
      <p:pic>
        <p:nvPicPr>
          <p:cNvPr id="22532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3575" y="0"/>
            <a:ext cx="4670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268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tr-TR" sz="3600" b="0">
                <a:solidFill>
                  <a:srgbClr val="FF0000"/>
                </a:solidFill>
              </a:rPr>
              <a:t>Kalemler mi?</a:t>
            </a:r>
            <a:endParaRPr lang="en-US" sz="3600" b="0">
              <a:solidFill>
                <a:srgbClr val="FF0000"/>
              </a:solidFill>
            </a:endParaRP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1524000" y="2212975"/>
            <a:ext cx="569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tr-TR" sz="3600" b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sz="3600" b="0">
              <a:solidFill>
                <a:srgbClr val="FF0000"/>
              </a:solidFill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152400" y="3657600"/>
            <a:ext cx="4324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tr-TR" sz="3600" b="0">
                <a:solidFill>
                  <a:srgbClr val="FF0000"/>
                </a:solidFill>
              </a:rPr>
              <a:t>Bunlar bir bilgisayarın</a:t>
            </a:r>
          </a:p>
          <a:p>
            <a:pPr algn="ctr" eaLnBrk="0" hangingPunct="0">
              <a:spcBef>
                <a:spcPct val="0"/>
              </a:spcBef>
            </a:pPr>
            <a:r>
              <a:rPr lang="tr-TR" sz="3600" b="0">
                <a:solidFill>
                  <a:srgbClr val="FF0000"/>
                </a:solidFill>
              </a:rPr>
              <a:t> parçaları !!!</a:t>
            </a:r>
            <a:endParaRPr lang="en-US" sz="3600" b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autoUpdateAnimBg="0"/>
      <p:bldP spid="204804" grpId="0" autoUpdateAnimBg="0"/>
      <p:bldP spid="20480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2355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D535E3-B028-4BE2-AFC3-C69506730418}" type="slidenum">
              <a:rPr lang="tr-TR" smtClean="0"/>
              <a:pPr/>
              <a:t>19</a:t>
            </a:fld>
            <a:endParaRPr lang="tr-TR" smtClean="0"/>
          </a:p>
        </p:txBody>
      </p:sp>
      <p:pic>
        <p:nvPicPr>
          <p:cNvPr id="23556" name="Picture 2" descr="image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308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tr-TR" sz="2400" b="0">
                <a:solidFill>
                  <a:schemeClr val="bg1"/>
                </a:solidFill>
              </a:rPr>
              <a:t>Şu şekilde düzenleyin...</a:t>
            </a:r>
            <a:endParaRPr lang="en-US" sz="24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1024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8E6D49-CD9C-48AB-A742-216DD2367CB6}" type="slidenum">
              <a:rPr lang="tr-TR" smtClean="0"/>
              <a:pPr/>
              <a:t>2</a:t>
            </a:fld>
            <a:endParaRPr lang="tr-TR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İÇERİK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239000" cy="4191000"/>
          </a:xfrm>
        </p:spPr>
        <p:txBody>
          <a:bodyPr/>
          <a:lstStyle/>
          <a:p>
            <a:pPr marL="457200" indent="-457200" eaLnBrk="1" hangingPunct="1"/>
            <a:r>
              <a:rPr lang="tr-TR" smtClean="0"/>
              <a:t>Kavramlar ( Fikri ve sınai haklar) Enstitümüzün faaliyetleri</a:t>
            </a:r>
          </a:p>
          <a:p>
            <a:pPr marL="457200" indent="-457200" eaLnBrk="1" hangingPunct="1"/>
            <a:r>
              <a:rPr lang="tr-TR" smtClean="0"/>
              <a:t>Patent nedir ?</a:t>
            </a:r>
          </a:p>
          <a:p>
            <a:pPr marL="457200" indent="-457200" eaLnBrk="1" hangingPunct="1"/>
            <a:r>
              <a:rPr lang="tr-TR" smtClean="0"/>
              <a:t>Patent istatistikleri</a:t>
            </a:r>
          </a:p>
          <a:p>
            <a:pPr marL="457200" indent="-457200" eaLnBrk="1" hangingPunct="1"/>
            <a:r>
              <a:rPr lang="tr-TR" smtClean="0"/>
              <a:t>Sonuç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2457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5E16BF-122B-4093-9D16-00659AD481F2}" type="slidenum">
              <a:rPr lang="tr-TR" smtClean="0"/>
              <a:pPr/>
              <a:t>20</a:t>
            </a:fld>
            <a:endParaRPr lang="tr-TR" smtClean="0"/>
          </a:p>
        </p:txBody>
      </p:sp>
      <p:pic>
        <p:nvPicPr>
          <p:cNvPr id="24580" name="Picture 2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7788"/>
            <a:ext cx="9144000" cy="701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81000" y="307975"/>
            <a:ext cx="527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tr-TR" sz="3600" b="0">
                <a:solidFill>
                  <a:schemeClr val="bg1"/>
                </a:solidFill>
              </a:rPr>
              <a:t>Parçalardan biri ekranı </a:t>
            </a:r>
          </a:p>
          <a:p>
            <a:pPr eaLnBrk="0" hangingPunct="0">
              <a:spcBef>
                <a:spcPct val="0"/>
              </a:spcBef>
            </a:pPr>
            <a:r>
              <a:rPr lang="tr-TR" sz="3600" b="0">
                <a:solidFill>
                  <a:schemeClr val="bg1"/>
                </a:solidFill>
              </a:rPr>
              <a:t>diğeri klavyeyi  oluşturuyor</a:t>
            </a:r>
            <a:endParaRPr lang="en-US" sz="36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2560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70D216-B81B-4734-A3FC-C922D5739A69}" type="slidenum">
              <a:rPr lang="tr-TR" smtClean="0"/>
              <a:pPr/>
              <a:t>21</a:t>
            </a:fld>
            <a:endParaRPr lang="tr-TR" smtClean="0"/>
          </a:p>
        </p:txBody>
      </p:sp>
      <p:pic>
        <p:nvPicPr>
          <p:cNvPr id="25604" name="Picture 2" descr="image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9144000" cy="690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4343400" y="457200"/>
            <a:ext cx="4629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tr-TR" sz="2400" b="0">
                <a:solidFill>
                  <a:schemeClr val="bg1"/>
                </a:solidFill>
              </a:rPr>
              <a:t>Klavye farklı renklerde olabiliyor.</a:t>
            </a:r>
          </a:p>
          <a:p>
            <a:pPr eaLnBrk="0" hangingPunct="0">
              <a:spcBef>
                <a:spcPct val="0"/>
              </a:spcBef>
            </a:pPr>
            <a:r>
              <a:rPr lang="tr-TR" sz="2400" b="0">
                <a:solidFill>
                  <a:schemeClr val="bg1"/>
                </a:solidFill>
              </a:rPr>
              <a:t>Peki bu klavyeyi nasıl kullanacağız?</a:t>
            </a:r>
            <a:endParaRPr lang="en-US" sz="24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2662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88E95E-57DA-4190-B0A5-8064C7FA6C52}" type="slidenum">
              <a:rPr lang="tr-TR" smtClean="0"/>
              <a:pPr/>
              <a:t>22</a:t>
            </a:fld>
            <a:endParaRPr lang="tr-TR" smtClean="0"/>
          </a:p>
        </p:txBody>
      </p:sp>
      <p:pic>
        <p:nvPicPr>
          <p:cNvPr id="26628" name="Picture 2" descr="image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05000"/>
            <a:ext cx="6553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1692275" y="692150"/>
            <a:ext cx="716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tr-TR" sz="3600" b="0">
                <a:solidFill>
                  <a:srgbClr val="000066"/>
                </a:solidFill>
              </a:rPr>
              <a:t>Çok kolay...  sadece parmaklarınızı klavyenin üstünde gezdirin</a:t>
            </a:r>
            <a:endParaRPr lang="en-US" sz="36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2765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F39AE2-909B-4B8E-AE4E-7A077C1037AB}" type="slidenum">
              <a:rPr lang="tr-TR" smtClean="0"/>
              <a:pPr/>
              <a:t>23</a:t>
            </a:fld>
            <a:endParaRPr lang="tr-TR" smtClean="0"/>
          </a:p>
        </p:txBody>
      </p:sp>
      <p:pic>
        <p:nvPicPr>
          <p:cNvPr id="27652" name="Picture 2" descr="image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393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tr-TR" sz="3600">
                <a:solidFill>
                  <a:srgbClr val="000066"/>
                </a:solidFill>
              </a:rPr>
              <a:t>ve diğer modeller...</a:t>
            </a:r>
            <a:endParaRPr lang="en-US" sz="36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28675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331426-2640-4663-9931-D1964A2631FD}" type="slidenum">
              <a:rPr lang="tr-TR" smtClean="0"/>
              <a:pPr/>
              <a:t>24</a:t>
            </a:fld>
            <a:endParaRPr lang="tr-TR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NEC (Nippon Electronics Corporation)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924800" cy="396081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tr-TR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tr-TR" smtClean="0"/>
              <a:t>P-ISM 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tr-TR" smtClean="0"/>
              <a:t>CPU 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tr-TR" smtClean="0"/>
              <a:t>İletişim (telefon, pointer, bluetooth)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tr-TR" smtClean="0"/>
              <a:t>Klavye 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tr-TR" smtClean="0"/>
              <a:t>Kamera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tr-TR" smtClean="0"/>
              <a:t>Projektör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tr-TR" smtClean="0"/>
              <a:t>Baz ünitesi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tr-TR" smtClean="0"/>
              <a:t>Prototip maliyeti 30.000 $ 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29699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89B1EE-5E61-4724-A26A-CB1EF54C0670}" type="slidenum">
              <a:rPr lang="tr-TR" smtClean="0"/>
              <a:pPr/>
              <a:t>25</a:t>
            </a:fld>
            <a:endParaRPr lang="tr-TR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Patent Başvurusu</a:t>
            </a:r>
          </a:p>
        </p:txBody>
      </p:sp>
      <p:pic>
        <p:nvPicPr>
          <p:cNvPr id="29701" name="Picture 3" descr="Dossi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81200"/>
            <a:ext cx="297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File_cabinet_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209800"/>
            <a:ext cx="175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3072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37C82E-2C63-46E4-9A41-1991328311FF}" type="slidenum">
              <a:rPr lang="tr-TR" smtClean="0"/>
              <a:pPr/>
              <a:t>26</a:t>
            </a:fld>
            <a:endParaRPr lang="tr-TR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Başvuru ve sonrasındaki işlemler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844675"/>
            <a:ext cx="7924800" cy="3960813"/>
          </a:xfrm>
        </p:spPr>
        <p:txBody>
          <a:bodyPr/>
          <a:lstStyle/>
          <a:p>
            <a:pPr eaLnBrk="1" hangingPunct="1"/>
            <a:r>
              <a:rPr lang="tr-TR" sz="3200" smtClean="0"/>
              <a:t>Şahıslar </a:t>
            </a:r>
          </a:p>
          <a:p>
            <a:pPr eaLnBrk="1" hangingPunct="1">
              <a:buFontTx/>
              <a:buNone/>
            </a:pPr>
            <a:r>
              <a:rPr lang="tr-TR" sz="3200" smtClean="0"/>
              <a:t>	ya da</a:t>
            </a:r>
          </a:p>
          <a:p>
            <a:pPr eaLnBrk="1" hangingPunct="1"/>
            <a:r>
              <a:rPr lang="tr-TR" sz="3200" smtClean="0"/>
              <a:t>Özel patent vekilleri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31747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B0D552-8C23-4A4E-BB3E-3988764DFB7F}" type="slidenum">
              <a:rPr lang="tr-TR" smtClean="0"/>
              <a:pPr/>
              <a:t>27</a:t>
            </a:fld>
            <a:endParaRPr lang="tr-TR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Başvurudan sonra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Başvuru alındı yazısı,</a:t>
            </a:r>
          </a:p>
          <a:p>
            <a:pPr eaLnBrk="1" hangingPunct="1"/>
            <a:r>
              <a:rPr lang="tr-TR" smtClean="0"/>
              <a:t>Daha sonraki işlemler tarafınıza bildirilir.</a:t>
            </a:r>
          </a:p>
          <a:p>
            <a:pPr lvl="1" eaLnBrk="1" hangingPunct="1"/>
            <a:r>
              <a:rPr lang="tr-TR" smtClean="0"/>
              <a:t>Araştırma</a:t>
            </a:r>
          </a:p>
          <a:p>
            <a:pPr lvl="1" eaLnBrk="1" hangingPunct="1"/>
            <a:r>
              <a:rPr lang="tr-TR" smtClean="0"/>
              <a:t>İnceleme(1-3 kez)</a:t>
            </a:r>
          </a:p>
          <a:p>
            <a:pPr lvl="1" eaLnBrk="1" hangingPunct="1"/>
            <a:r>
              <a:rPr lang="tr-TR" smtClean="0"/>
              <a:t>Belge kararı</a:t>
            </a:r>
          </a:p>
          <a:p>
            <a:pPr lvl="1" eaLnBrk="1" hangingPunct="1"/>
            <a:r>
              <a:rPr lang="tr-TR" smtClean="0"/>
              <a:t>Yıllık ücret ödeme bildirimleri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2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615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6A9DA1-9BC7-4A81-A93D-C04CBB1F8E56}" type="slidenum">
              <a:rPr lang="tr-TR" smtClean="0"/>
              <a:pPr/>
              <a:t>28</a:t>
            </a:fld>
            <a:endParaRPr lang="tr-TR" smtClean="0"/>
          </a:p>
        </p:txBody>
      </p:sp>
      <p:sp>
        <p:nvSpPr>
          <p:cNvPr id="6153" name="Text Box 2"/>
          <p:cNvSpPr txBox="1">
            <a:spLocks noChangeArrowheads="1"/>
          </p:cNvSpPr>
          <p:nvPr/>
        </p:nvSpPr>
        <p:spPr bwMode="auto">
          <a:xfrm>
            <a:off x="1905000" y="152400"/>
            <a:ext cx="609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500" b="0">
                <a:latin typeface="Tahoma" pitchFamily="34" charset="0"/>
              </a:rPr>
              <a:t>PATENT BAŞVURUSU İŞLEM ŞEMASI</a:t>
            </a:r>
          </a:p>
        </p:txBody>
      </p:sp>
      <p:sp>
        <p:nvSpPr>
          <p:cNvPr id="6154" name="Line 3"/>
          <p:cNvSpPr>
            <a:spLocks noChangeShapeType="1"/>
          </p:cNvSpPr>
          <p:nvPr/>
        </p:nvSpPr>
        <p:spPr bwMode="auto">
          <a:xfrm>
            <a:off x="1905000" y="2209800"/>
            <a:ext cx="6858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155" name="Line 4"/>
          <p:cNvSpPr>
            <a:spLocks noChangeShapeType="1"/>
          </p:cNvSpPr>
          <p:nvPr/>
        </p:nvSpPr>
        <p:spPr bwMode="auto">
          <a:xfrm>
            <a:off x="4800600" y="2133600"/>
            <a:ext cx="838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grpSp>
        <p:nvGrpSpPr>
          <p:cNvPr id="6156" name="Group 5"/>
          <p:cNvGrpSpPr>
            <a:grpSpLocks/>
          </p:cNvGrpSpPr>
          <p:nvPr/>
        </p:nvGrpSpPr>
        <p:grpSpPr bwMode="auto">
          <a:xfrm>
            <a:off x="914400" y="1524000"/>
            <a:ext cx="874713" cy="1219200"/>
            <a:chOff x="576" y="288"/>
            <a:chExt cx="551" cy="768"/>
          </a:xfrm>
        </p:grpSpPr>
        <p:sp>
          <p:nvSpPr>
            <p:cNvPr id="6179" name="Rectangle 6"/>
            <p:cNvSpPr>
              <a:spLocks noChangeArrowheads="1"/>
            </p:cNvSpPr>
            <p:nvPr/>
          </p:nvSpPr>
          <p:spPr bwMode="auto">
            <a:xfrm>
              <a:off x="672" y="912"/>
              <a:ext cx="384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762000" eaLnBrk="0" hangingPunct="0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  <a:latin typeface="Tahoma" pitchFamily="34" charset="0"/>
                </a:rPr>
                <a:t>BULUŞ</a:t>
              </a:r>
            </a:p>
          </p:txBody>
        </p:sp>
        <p:graphicFrame>
          <p:nvGraphicFramePr>
            <p:cNvPr id="6150" name="Object 7"/>
            <p:cNvGraphicFramePr>
              <a:graphicFrameLocks noChangeAspect="1"/>
            </p:cNvGraphicFramePr>
            <p:nvPr/>
          </p:nvGraphicFramePr>
          <p:xfrm>
            <a:off x="576" y="288"/>
            <a:ext cx="551" cy="604"/>
          </p:xfrm>
          <a:graphic>
            <a:graphicData uri="http://schemas.openxmlformats.org/presentationml/2006/ole">
              <p:oleObj spid="_x0000_s6150" name="Klip" r:id="rId3" imgW="875520" imgH="958680" progId="MS_ClipArt_Gallery.2">
                <p:embed/>
              </p:oleObj>
            </a:graphicData>
          </a:graphic>
        </p:graphicFrame>
      </p:grpSp>
      <p:grpSp>
        <p:nvGrpSpPr>
          <p:cNvPr id="6157" name="Group 8"/>
          <p:cNvGrpSpPr>
            <a:grpSpLocks/>
          </p:cNvGrpSpPr>
          <p:nvPr/>
        </p:nvGrpSpPr>
        <p:grpSpPr bwMode="auto">
          <a:xfrm>
            <a:off x="2667000" y="1600200"/>
            <a:ext cx="1765300" cy="1146175"/>
            <a:chOff x="1776" y="576"/>
            <a:chExt cx="1112" cy="722"/>
          </a:xfrm>
        </p:grpSpPr>
        <p:graphicFrame>
          <p:nvGraphicFramePr>
            <p:cNvPr id="6149" name="Object 9"/>
            <p:cNvGraphicFramePr>
              <a:graphicFrameLocks noChangeAspect="1"/>
            </p:cNvGraphicFramePr>
            <p:nvPr/>
          </p:nvGraphicFramePr>
          <p:xfrm>
            <a:off x="1776" y="576"/>
            <a:ext cx="649" cy="722"/>
          </p:xfrm>
          <a:graphic>
            <a:graphicData uri="http://schemas.openxmlformats.org/presentationml/2006/ole">
              <p:oleObj spid="_x0000_s6149" name="Klip" r:id="rId4" imgW="691200" imgH="769320" progId="MS_ClipArt_Gallery.2">
                <p:embed/>
              </p:oleObj>
            </a:graphicData>
          </a:graphic>
        </p:graphicFrame>
        <p:sp>
          <p:nvSpPr>
            <p:cNvPr id="6178" name="Rectangle 10"/>
            <p:cNvSpPr>
              <a:spLocks noChangeArrowheads="1"/>
            </p:cNvSpPr>
            <p:nvPr/>
          </p:nvSpPr>
          <p:spPr bwMode="auto">
            <a:xfrm>
              <a:off x="2504" y="816"/>
              <a:ext cx="384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762000" eaLnBrk="0" hangingPunct="0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  <a:latin typeface="Tahoma" pitchFamily="34" charset="0"/>
                </a:rPr>
                <a:t>Patent</a:t>
              </a:r>
            </a:p>
            <a:p>
              <a:pPr algn="ctr" defTabSz="762000" eaLnBrk="0" hangingPunct="0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  <a:latin typeface="Tahoma" pitchFamily="34" charset="0"/>
                </a:rPr>
                <a:t>Başvurusu</a:t>
              </a:r>
            </a:p>
          </p:txBody>
        </p:sp>
      </p:grpSp>
      <p:grpSp>
        <p:nvGrpSpPr>
          <p:cNvPr id="6158" name="Group 11"/>
          <p:cNvGrpSpPr>
            <a:grpSpLocks/>
          </p:cNvGrpSpPr>
          <p:nvPr/>
        </p:nvGrpSpPr>
        <p:grpSpPr bwMode="auto">
          <a:xfrm>
            <a:off x="5791200" y="1676400"/>
            <a:ext cx="1676400" cy="1023938"/>
            <a:chOff x="3744" y="576"/>
            <a:chExt cx="1056" cy="645"/>
          </a:xfrm>
        </p:grpSpPr>
        <p:graphicFrame>
          <p:nvGraphicFramePr>
            <p:cNvPr id="6148" name="Object 12"/>
            <p:cNvGraphicFramePr>
              <a:graphicFrameLocks noChangeAspect="1"/>
            </p:cNvGraphicFramePr>
            <p:nvPr/>
          </p:nvGraphicFramePr>
          <p:xfrm>
            <a:off x="3744" y="576"/>
            <a:ext cx="638" cy="645"/>
          </p:xfrm>
          <a:graphic>
            <a:graphicData uri="http://schemas.openxmlformats.org/presentationml/2006/ole">
              <p:oleObj spid="_x0000_s6148" name="Klip" r:id="rId5" imgW="712440" imgH="720360" progId="MS_ClipArt_Gallery.2">
                <p:embed/>
              </p:oleObj>
            </a:graphicData>
          </a:graphic>
        </p:graphicFrame>
        <p:sp>
          <p:nvSpPr>
            <p:cNvPr id="6177" name="Rectangle 13"/>
            <p:cNvSpPr>
              <a:spLocks noChangeArrowheads="1"/>
            </p:cNvSpPr>
            <p:nvPr/>
          </p:nvSpPr>
          <p:spPr bwMode="auto">
            <a:xfrm>
              <a:off x="4416" y="816"/>
              <a:ext cx="384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762000" eaLnBrk="0" hangingPunct="0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  <a:latin typeface="Tahoma" pitchFamily="34" charset="0"/>
                </a:rPr>
                <a:t>Şekli</a:t>
              </a:r>
            </a:p>
            <a:p>
              <a:pPr algn="ctr" defTabSz="762000" eaLnBrk="0" hangingPunct="0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  <a:latin typeface="Tahoma" pitchFamily="34" charset="0"/>
                </a:rPr>
                <a:t>İnceleme</a:t>
              </a:r>
            </a:p>
          </p:txBody>
        </p:sp>
      </p:grpSp>
      <p:grpSp>
        <p:nvGrpSpPr>
          <p:cNvPr id="6159" name="Group 14"/>
          <p:cNvGrpSpPr>
            <a:grpSpLocks/>
          </p:cNvGrpSpPr>
          <p:nvPr/>
        </p:nvGrpSpPr>
        <p:grpSpPr bwMode="auto">
          <a:xfrm>
            <a:off x="7772400" y="2133600"/>
            <a:ext cx="457200" cy="609600"/>
            <a:chOff x="4944" y="864"/>
            <a:chExt cx="288" cy="384"/>
          </a:xfrm>
        </p:grpSpPr>
        <p:sp>
          <p:nvSpPr>
            <p:cNvPr id="6175" name="Line 15"/>
            <p:cNvSpPr>
              <a:spLocks noChangeShapeType="1"/>
            </p:cNvSpPr>
            <p:nvPr/>
          </p:nvSpPr>
          <p:spPr bwMode="auto">
            <a:xfrm>
              <a:off x="4944" y="864"/>
              <a:ext cx="288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76" name="Line 16"/>
            <p:cNvSpPr>
              <a:spLocks noChangeShapeType="1"/>
            </p:cNvSpPr>
            <p:nvPr/>
          </p:nvSpPr>
          <p:spPr bwMode="auto">
            <a:xfrm>
              <a:off x="5232" y="864"/>
              <a:ext cx="0" cy="38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6160" name="Group 17"/>
          <p:cNvGrpSpPr>
            <a:grpSpLocks/>
          </p:cNvGrpSpPr>
          <p:nvPr/>
        </p:nvGrpSpPr>
        <p:grpSpPr bwMode="auto">
          <a:xfrm>
            <a:off x="6934200" y="2971800"/>
            <a:ext cx="1676400" cy="1295400"/>
            <a:chOff x="4464" y="1248"/>
            <a:chExt cx="1056" cy="816"/>
          </a:xfrm>
        </p:grpSpPr>
        <p:pic>
          <p:nvPicPr>
            <p:cNvPr id="6173" name="Picture 18" descr="bulte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16" y="1248"/>
              <a:ext cx="60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4" name="Rectangle 19"/>
            <p:cNvSpPr>
              <a:spLocks noChangeArrowheads="1"/>
            </p:cNvSpPr>
            <p:nvPr/>
          </p:nvSpPr>
          <p:spPr bwMode="auto">
            <a:xfrm>
              <a:off x="4464" y="1872"/>
              <a:ext cx="384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762000" eaLnBrk="0" hangingPunct="0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  <a:latin typeface="Tahoma" pitchFamily="34" charset="0"/>
                </a:rPr>
                <a:t>Yayın</a:t>
              </a:r>
            </a:p>
            <a:p>
              <a:pPr algn="ctr" defTabSz="762000" eaLnBrk="0" hangingPunct="0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  <a:latin typeface="Tahoma" pitchFamily="34" charset="0"/>
                </a:rPr>
                <a:t>18 Ay</a:t>
              </a:r>
            </a:p>
          </p:txBody>
        </p:sp>
      </p:grpSp>
      <p:sp>
        <p:nvSpPr>
          <p:cNvPr id="6161" name="Line 20"/>
          <p:cNvSpPr>
            <a:spLocks noChangeShapeType="1"/>
          </p:cNvSpPr>
          <p:nvPr/>
        </p:nvSpPr>
        <p:spPr bwMode="auto">
          <a:xfrm>
            <a:off x="5791200" y="3429000"/>
            <a:ext cx="838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grpSp>
        <p:nvGrpSpPr>
          <p:cNvPr id="6162" name="Group 21"/>
          <p:cNvGrpSpPr>
            <a:grpSpLocks/>
          </p:cNvGrpSpPr>
          <p:nvPr/>
        </p:nvGrpSpPr>
        <p:grpSpPr bwMode="auto">
          <a:xfrm>
            <a:off x="3200400" y="2971800"/>
            <a:ext cx="2362200" cy="1490663"/>
            <a:chOff x="2832" y="1200"/>
            <a:chExt cx="1488" cy="939"/>
          </a:xfrm>
        </p:grpSpPr>
        <p:graphicFrame>
          <p:nvGraphicFramePr>
            <p:cNvPr id="6147" name="Object 22"/>
            <p:cNvGraphicFramePr>
              <a:graphicFrameLocks noChangeAspect="1"/>
            </p:cNvGraphicFramePr>
            <p:nvPr/>
          </p:nvGraphicFramePr>
          <p:xfrm>
            <a:off x="3222" y="1344"/>
            <a:ext cx="762" cy="795"/>
          </p:xfrm>
          <a:graphic>
            <a:graphicData uri="http://schemas.openxmlformats.org/presentationml/2006/ole">
              <p:oleObj spid="_x0000_s6147" name="Klip" r:id="rId7" imgW="4754520" imgH="4960800" progId="MS_ClipArt_Gallery.2">
                <p:embed/>
              </p:oleObj>
            </a:graphicData>
          </a:graphic>
        </p:graphicFrame>
        <p:sp>
          <p:nvSpPr>
            <p:cNvPr id="6171" name="Rectangle 23"/>
            <p:cNvSpPr>
              <a:spLocks noChangeArrowheads="1"/>
            </p:cNvSpPr>
            <p:nvPr/>
          </p:nvSpPr>
          <p:spPr bwMode="auto">
            <a:xfrm>
              <a:off x="3936" y="1440"/>
              <a:ext cx="384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762000" eaLnBrk="0" hangingPunct="0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  <a:latin typeface="Tahoma" pitchFamily="34" charset="0"/>
                </a:rPr>
                <a:t>Araştırma</a:t>
              </a:r>
            </a:p>
            <a:p>
              <a:pPr algn="ctr" defTabSz="762000" eaLnBrk="0" hangingPunct="0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  <a:latin typeface="Tahoma" pitchFamily="34" charset="0"/>
                </a:rPr>
                <a:t>Raporu</a:t>
              </a:r>
            </a:p>
          </p:txBody>
        </p:sp>
        <p:sp>
          <p:nvSpPr>
            <p:cNvPr id="6172" name="Rectangle 24"/>
            <p:cNvSpPr>
              <a:spLocks noChangeArrowheads="1"/>
            </p:cNvSpPr>
            <p:nvPr/>
          </p:nvSpPr>
          <p:spPr bwMode="auto">
            <a:xfrm>
              <a:off x="2832" y="1200"/>
              <a:ext cx="576" cy="5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r" defTabSz="762000" eaLnBrk="0" hangingPunct="0">
                <a:spcBef>
                  <a:spcPct val="0"/>
                </a:spcBef>
                <a:buFontTx/>
                <a:buChar char="•"/>
              </a:pPr>
              <a:r>
                <a:rPr lang="en-GB" sz="1200">
                  <a:solidFill>
                    <a:srgbClr val="000000"/>
                  </a:solidFill>
                  <a:latin typeface="Tahoma" pitchFamily="34" charset="0"/>
                </a:rPr>
                <a:t>Rusya</a:t>
              </a:r>
            </a:p>
            <a:p>
              <a:pPr algn="r" defTabSz="762000" eaLnBrk="0" hangingPunct="0">
                <a:spcBef>
                  <a:spcPct val="0"/>
                </a:spcBef>
                <a:buFontTx/>
                <a:buChar char="•"/>
              </a:pPr>
              <a:r>
                <a:rPr lang="en-GB" sz="1200">
                  <a:solidFill>
                    <a:srgbClr val="000000"/>
                  </a:solidFill>
                  <a:latin typeface="Tahoma" pitchFamily="34" charset="0"/>
                </a:rPr>
                <a:t>Danimarka</a:t>
              </a:r>
            </a:p>
            <a:p>
              <a:pPr algn="r" defTabSz="762000" eaLnBrk="0" hangingPunct="0">
                <a:spcBef>
                  <a:spcPct val="0"/>
                </a:spcBef>
                <a:buFontTx/>
                <a:buChar char="•"/>
              </a:pPr>
              <a:r>
                <a:rPr lang="en-GB" sz="1200">
                  <a:solidFill>
                    <a:srgbClr val="000000"/>
                  </a:solidFill>
                  <a:latin typeface="Tahoma" pitchFamily="34" charset="0"/>
                </a:rPr>
                <a:t>İsveç</a:t>
              </a:r>
            </a:p>
            <a:p>
              <a:pPr algn="r" defTabSz="762000" eaLnBrk="0" hangingPunct="0">
                <a:spcBef>
                  <a:spcPct val="0"/>
                </a:spcBef>
                <a:buFontTx/>
                <a:buChar char="•"/>
              </a:pPr>
              <a:r>
                <a:rPr lang="en-GB" sz="1200">
                  <a:solidFill>
                    <a:srgbClr val="000000"/>
                  </a:solidFill>
                  <a:latin typeface="Tahoma" pitchFamily="34" charset="0"/>
                </a:rPr>
                <a:t>EPO</a:t>
              </a:r>
              <a:endParaRPr lang="tr-TR" sz="1200">
                <a:solidFill>
                  <a:srgbClr val="000000"/>
                </a:solidFill>
                <a:latin typeface="Tahoma" pitchFamily="34" charset="0"/>
              </a:endParaRPr>
            </a:p>
            <a:p>
              <a:pPr algn="r" defTabSz="762000" eaLnBrk="0" hangingPunct="0">
                <a:spcBef>
                  <a:spcPct val="0"/>
                </a:spcBef>
                <a:buFontTx/>
                <a:buChar char="•"/>
              </a:pPr>
              <a:r>
                <a:rPr lang="tr-TR" sz="1200">
                  <a:solidFill>
                    <a:srgbClr val="000000"/>
                  </a:solidFill>
                  <a:latin typeface="Tahoma" pitchFamily="34" charset="0"/>
                </a:rPr>
                <a:t>Türkiye</a:t>
              </a:r>
              <a:endParaRPr lang="en-GB" sz="12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6163" name="Line 25"/>
          <p:cNvSpPr>
            <a:spLocks noChangeShapeType="1"/>
          </p:cNvSpPr>
          <p:nvPr/>
        </p:nvSpPr>
        <p:spPr bwMode="auto">
          <a:xfrm>
            <a:off x="3200400" y="5257800"/>
            <a:ext cx="838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6146" name="Object 26"/>
          <p:cNvGraphicFramePr>
            <a:graphicFrameLocks noChangeAspect="1"/>
          </p:cNvGraphicFramePr>
          <p:nvPr/>
        </p:nvGraphicFramePr>
        <p:xfrm>
          <a:off x="762000" y="4343400"/>
          <a:ext cx="1143000" cy="1017588"/>
        </p:xfrm>
        <a:graphic>
          <a:graphicData uri="http://schemas.openxmlformats.org/presentationml/2006/ole">
            <p:oleObj spid="_x0000_s6146" name="Klip" r:id="rId8" imgW="1775520" imgH="1582200" progId="MS_ClipArt_Gallery.2">
              <p:embed/>
            </p:oleObj>
          </a:graphicData>
        </a:graphic>
      </p:graphicFrame>
      <p:sp>
        <p:nvSpPr>
          <p:cNvPr id="6164" name="Rectangle 27"/>
          <p:cNvSpPr>
            <a:spLocks noChangeArrowheads="1"/>
          </p:cNvSpPr>
          <p:nvPr/>
        </p:nvSpPr>
        <p:spPr bwMode="auto">
          <a:xfrm>
            <a:off x="1828800" y="5257800"/>
            <a:ext cx="914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762000" eaLnBrk="0" hangingPunct="0">
              <a:spcBef>
                <a:spcPct val="0"/>
              </a:spcBef>
              <a:buFontTx/>
              <a:buChar char="•"/>
            </a:pPr>
            <a:r>
              <a:rPr lang="en-GB" sz="1200">
                <a:solidFill>
                  <a:srgbClr val="000000"/>
                </a:solidFill>
                <a:latin typeface="Tahoma" pitchFamily="34" charset="0"/>
              </a:rPr>
              <a:t>Rusya</a:t>
            </a:r>
          </a:p>
          <a:p>
            <a:pPr defTabSz="762000" eaLnBrk="0" hangingPunct="0">
              <a:spcBef>
                <a:spcPct val="0"/>
              </a:spcBef>
              <a:buFontTx/>
              <a:buChar char="•"/>
            </a:pPr>
            <a:r>
              <a:rPr lang="en-GB" sz="1200">
                <a:solidFill>
                  <a:srgbClr val="000000"/>
                </a:solidFill>
                <a:latin typeface="Tahoma" pitchFamily="34" charset="0"/>
              </a:rPr>
              <a:t>Danimarka</a:t>
            </a:r>
          </a:p>
          <a:p>
            <a:pPr defTabSz="762000" eaLnBrk="0" hangingPunct="0">
              <a:spcBef>
                <a:spcPct val="0"/>
              </a:spcBef>
              <a:buFontTx/>
              <a:buChar char="•"/>
            </a:pPr>
            <a:r>
              <a:rPr lang="en-GB" sz="1200">
                <a:solidFill>
                  <a:srgbClr val="000000"/>
                </a:solidFill>
                <a:latin typeface="Tahoma" pitchFamily="34" charset="0"/>
              </a:rPr>
              <a:t>İsveç</a:t>
            </a:r>
            <a:endParaRPr lang="tr-TR" sz="1200">
              <a:solidFill>
                <a:srgbClr val="000000"/>
              </a:solidFill>
              <a:latin typeface="Tahoma" pitchFamily="34" charset="0"/>
            </a:endParaRPr>
          </a:p>
          <a:p>
            <a:pPr defTabSz="762000" eaLnBrk="0" hangingPunct="0">
              <a:spcBef>
                <a:spcPct val="0"/>
              </a:spcBef>
              <a:buFontTx/>
              <a:buChar char="•"/>
            </a:pPr>
            <a:r>
              <a:rPr lang="tr-TR" sz="1200">
                <a:solidFill>
                  <a:srgbClr val="000000"/>
                </a:solidFill>
                <a:latin typeface="Tahoma" pitchFamily="34" charset="0"/>
              </a:rPr>
              <a:t>Türkiye</a:t>
            </a:r>
            <a:endParaRPr lang="en-GB" sz="1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65" name="Line 28"/>
          <p:cNvSpPr>
            <a:spLocks noChangeShapeType="1"/>
          </p:cNvSpPr>
          <p:nvPr/>
        </p:nvSpPr>
        <p:spPr bwMode="auto">
          <a:xfrm>
            <a:off x="3200400" y="5486400"/>
            <a:ext cx="838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grpSp>
        <p:nvGrpSpPr>
          <p:cNvPr id="6166" name="Group 29"/>
          <p:cNvGrpSpPr>
            <a:grpSpLocks/>
          </p:cNvGrpSpPr>
          <p:nvPr/>
        </p:nvGrpSpPr>
        <p:grpSpPr bwMode="auto">
          <a:xfrm>
            <a:off x="4419600" y="4800600"/>
            <a:ext cx="1905000" cy="1371600"/>
            <a:chOff x="3898" y="2304"/>
            <a:chExt cx="1574" cy="1248"/>
          </a:xfrm>
        </p:grpSpPr>
        <p:pic>
          <p:nvPicPr>
            <p:cNvPr id="6169" name="Picture 30" descr="belg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98" y="2304"/>
              <a:ext cx="85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0" name="Rectangle 31"/>
            <p:cNvSpPr>
              <a:spLocks noChangeArrowheads="1"/>
            </p:cNvSpPr>
            <p:nvPr/>
          </p:nvSpPr>
          <p:spPr bwMode="auto">
            <a:xfrm>
              <a:off x="4800" y="3120"/>
              <a:ext cx="672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762000" eaLnBrk="0" hangingPunct="0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  <a:latin typeface="Tahoma" pitchFamily="34" charset="0"/>
                </a:rPr>
                <a:t>İNCELEMELİ</a:t>
              </a:r>
            </a:p>
            <a:p>
              <a:pPr algn="ctr" defTabSz="762000" eaLnBrk="0" hangingPunct="0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  <a:latin typeface="Tahoma" pitchFamily="34" charset="0"/>
                </a:rPr>
                <a:t>PATENT</a:t>
              </a:r>
            </a:p>
            <a:p>
              <a:pPr algn="ctr" defTabSz="762000" eaLnBrk="0" hangingPunct="0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  <a:latin typeface="Tahoma" pitchFamily="34" charset="0"/>
                </a:rPr>
                <a:t>BELGESİ</a:t>
              </a:r>
            </a:p>
            <a:p>
              <a:pPr algn="ctr" defTabSz="762000" eaLnBrk="0" hangingPunct="0">
                <a:spcBef>
                  <a:spcPct val="0"/>
                </a:spcBef>
              </a:pPr>
              <a:r>
                <a:rPr lang="en-GB" sz="1200">
                  <a:solidFill>
                    <a:srgbClr val="000000"/>
                  </a:solidFill>
                  <a:latin typeface="Tahoma" pitchFamily="34" charset="0"/>
                </a:rPr>
                <a:t>20 YIL</a:t>
              </a:r>
            </a:p>
          </p:txBody>
        </p:sp>
      </p:grpSp>
      <p:sp>
        <p:nvSpPr>
          <p:cNvPr id="6167" name="Line 32"/>
          <p:cNvSpPr>
            <a:spLocks noChangeShapeType="1"/>
          </p:cNvSpPr>
          <p:nvPr/>
        </p:nvSpPr>
        <p:spPr bwMode="auto">
          <a:xfrm>
            <a:off x="3581400" y="3962400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168" name="Line 33"/>
          <p:cNvSpPr>
            <a:spLocks noChangeShapeType="1"/>
          </p:cNvSpPr>
          <p:nvPr/>
        </p:nvSpPr>
        <p:spPr bwMode="auto">
          <a:xfrm>
            <a:off x="2209800" y="4572000"/>
            <a:ext cx="13716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718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51B6A-ED12-4F3D-8197-71252DF8DA0E}" type="slidenum">
              <a:rPr lang="tr-TR" smtClean="0"/>
              <a:pPr/>
              <a:t>29</a:t>
            </a:fld>
            <a:endParaRPr lang="tr-TR" smtClean="0"/>
          </a:p>
        </p:txBody>
      </p:sp>
      <p:graphicFrame>
        <p:nvGraphicFramePr>
          <p:cNvPr id="7170" name="Organization Chart 2"/>
          <p:cNvGraphicFramePr>
            <a:graphicFrameLocks/>
          </p:cNvGraphicFramePr>
          <p:nvPr>
            <p:ph type="dgm" idx="1"/>
          </p:nvPr>
        </p:nvGraphicFramePr>
        <p:xfrm>
          <a:off x="268288" y="1125538"/>
          <a:ext cx="8875712" cy="4679950"/>
        </p:xfrm>
        <a:graphic>
          <a:graphicData uri="http://schemas.openxmlformats.org/drawingml/2006/compatibility">
            <com:legacyDrawing xmlns:com="http://schemas.openxmlformats.org/drawingml/2006/compatibility" spid="_x0000_s717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1126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F5BBD0-6640-4065-95C0-3047405986B1}" type="slidenum">
              <a:rPr lang="tr-TR" smtClean="0"/>
              <a:pPr/>
              <a:t>3</a:t>
            </a:fld>
            <a:endParaRPr lang="tr-TR" smtClean="0"/>
          </a:p>
        </p:txBody>
      </p:sp>
      <p:sp>
        <p:nvSpPr>
          <p:cNvPr id="11268" name="Rectangle 1026"/>
          <p:cNvSpPr>
            <a:spLocks noChangeArrowheads="1"/>
          </p:cNvSpPr>
          <p:nvPr/>
        </p:nvSpPr>
        <p:spPr bwMode="auto">
          <a:xfrm>
            <a:off x="1042988" y="47625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tr-TR" sz="3200">
                <a:solidFill>
                  <a:srgbClr val="FF0000"/>
                </a:solidFill>
                <a:latin typeface="Comic Sans MS" pitchFamily="66" charset="0"/>
              </a:rPr>
              <a:t>Fikri Mülkiyet Hakları...</a:t>
            </a:r>
          </a:p>
        </p:txBody>
      </p:sp>
      <p:sp>
        <p:nvSpPr>
          <p:cNvPr id="11269" name="Text Box 1027"/>
          <p:cNvSpPr txBox="1">
            <a:spLocks noChangeArrowheads="1"/>
          </p:cNvSpPr>
          <p:nvPr/>
        </p:nvSpPr>
        <p:spPr bwMode="auto">
          <a:xfrm>
            <a:off x="1524000" y="2286000"/>
            <a:ext cx="6048375" cy="253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tr-TR" sz="4000" b="0">
                <a:latin typeface="Times" charset="-94"/>
              </a:rPr>
              <a:t>İnsan düşüncesinin ürünü olan </a:t>
            </a:r>
            <a:r>
              <a:rPr lang="tr-TR" sz="4000" b="0">
                <a:solidFill>
                  <a:srgbClr val="F33E05"/>
                </a:solidFill>
                <a:latin typeface="Times" charset="-94"/>
              </a:rPr>
              <a:t>yeniliklerin</a:t>
            </a:r>
            <a:r>
              <a:rPr lang="tr-TR" sz="4000" b="0">
                <a:latin typeface="Times" charset="-94"/>
              </a:rPr>
              <a:t> sahiplerine verilen haklardır.</a:t>
            </a:r>
          </a:p>
          <a:p>
            <a:pPr eaLnBrk="0" hangingPunct="0">
              <a:spcBef>
                <a:spcPct val="0"/>
              </a:spcBef>
            </a:pPr>
            <a:endParaRPr lang="tr-TR" sz="4000" b="0">
              <a:latin typeface="Times" charset="-94"/>
            </a:endParaRPr>
          </a:p>
        </p:txBody>
      </p:sp>
      <p:pic>
        <p:nvPicPr>
          <p:cNvPr id="175109" name="Picture 1029" descr="bel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267200"/>
            <a:ext cx="14890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1030"/>
          <p:cNvSpPr>
            <a:spLocks noChangeArrowheads="1"/>
          </p:cNvSpPr>
          <p:nvPr/>
        </p:nvSpPr>
        <p:spPr bwMode="auto">
          <a:xfrm>
            <a:off x="7667625" y="5562600"/>
            <a:ext cx="11715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762000" eaLnBrk="0" hangingPunct="0">
              <a:spcBef>
                <a:spcPct val="0"/>
              </a:spcBef>
            </a:pPr>
            <a:endParaRPr lang="en-GB" sz="1200">
              <a:solidFill>
                <a:srgbClr val="8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3277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3E1B5A-DC97-4431-90A2-DC568F9B0007}" type="slidenum">
              <a:rPr lang="tr-TR" smtClean="0"/>
              <a:pPr/>
              <a:t>30</a:t>
            </a:fld>
            <a:endParaRPr lang="tr-TR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Neden patent alınmalı?</a:t>
            </a:r>
          </a:p>
        </p:txBody>
      </p:sp>
      <p:pic>
        <p:nvPicPr>
          <p:cNvPr id="73738" name="Picture 10" descr="moneys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484313"/>
            <a:ext cx="243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11"/>
          <p:cNvSpPr txBox="1">
            <a:spLocks noChangeArrowheads="1"/>
          </p:cNvSpPr>
          <p:nvPr/>
        </p:nvSpPr>
        <p:spPr bwMode="auto">
          <a:xfrm>
            <a:off x="4932363" y="1989138"/>
            <a:ext cx="3384550" cy="3113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tr-TR" sz="3600"/>
              <a:t>Koruma</a:t>
            </a:r>
          </a:p>
          <a:p>
            <a:pPr marL="342900" indent="-342900">
              <a:spcBef>
                <a:spcPct val="50000"/>
              </a:spcBef>
            </a:pPr>
            <a:r>
              <a:rPr lang="tr-TR" sz="3600"/>
              <a:t>Lisans ve devir </a:t>
            </a:r>
          </a:p>
          <a:p>
            <a:pPr marL="342900" indent="-342900">
              <a:spcBef>
                <a:spcPct val="50000"/>
              </a:spcBef>
            </a:pPr>
            <a:r>
              <a:rPr lang="tr-TR" sz="3600"/>
              <a:t>Prestij</a:t>
            </a:r>
          </a:p>
          <a:p>
            <a:pPr marL="342900" indent="-342900" algn="ctr">
              <a:spcBef>
                <a:spcPct val="50000"/>
              </a:spcBef>
            </a:pPr>
            <a:endParaRPr lang="tr-TR" sz="360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33795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3AB94-3A97-423E-BCA0-48BFACC1A9EA}" type="slidenum">
              <a:rPr lang="tr-TR" smtClean="0"/>
              <a:pPr/>
              <a:t>31</a:t>
            </a:fld>
            <a:endParaRPr lang="tr-TR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S&amp;P ilk 500 firma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tr-TR" smtClean="0"/>
              <a:t>1980’lerde   PD = 1.5 FV</a:t>
            </a:r>
          </a:p>
          <a:p>
            <a:pPr eaLnBrk="1" hangingPunct="1"/>
            <a:r>
              <a:rPr lang="tr-TR" smtClean="0"/>
              <a:t>1990’larda   PD = 3 FV</a:t>
            </a:r>
          </a:p>
          <a:p>
            <a:pPr eaLnBrk="1" hangingPunct="1"/>
            <a:r>
              <a:rPr lang="tr-TR" smtClean="0"/>
              <a:t>2000’lerde   PD= 10 FV</a:t>
            </a:r>
          </a:p>
          <a:p>
            <a:pPr eaLnBrk="1" hangingPunct="1"/>
            <a:endParaRPr lang="tr-TR" smtClean="0"/>
          </a:p>
          <a:p>
            <a:pPr eaLnBrk="1" hangingPunct="1">
              <a:buFontTx/>
              <a:buNone/>
            </a:pPr>
            <a:r>
              <a:rPr lang="tr-TR" sz="2400" smtClean="0"/>
              <a:t>PD= Piyasa Değeri (Bilgi birikimi ve yaratıcılık)</a:t>
            </a:r>
          </a:p>
          <a:p>
            <a:pPr eaLnBrk="1" hangingPunct="1">
              <a:buFontTx/>
              <a:buNone/>
            </a:pPr>
            <a:r>
              <a:rPr lang="tr-TR" sz="2400" smtClean="0"/>
              <a:t>FV= Fiziksel Varlık</a:t>
            </a:r>
          </a:p>
          <a:p>
            <a:pPr eaLnBrk="1" hangingPunct="1"/>
            <a:endParaRPr lang="tr-TR" sz="24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34819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65EDC1-51C0-40EC-A471-1959860B65D5}" type="slidenum">
              <a:rPr lang="tr-TR" smtClean="0"/>
              <a:pPr/>
              <a:t>32</a:t>
            </a:fld>
            <a:endParaRPr lang="tr-TR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Patent ihlali cezaları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495800"/>
            <a:ext cx="7924800" cy="3657600"/>
          </a:xfrm>
        </p:spPr>
        <p:txBody>
          <a:bodyPr/>
          <a:lstStyle/>
          <a:p>
            <a:pPr eaLnBrk="1" hangingPunct="1"/>
            <a:endParaRPr lang="tr-TR" sz="3200" smtClean="0"/>
          </a:p>
          <a:p>
            <a:pPr eaLnBrk="1" hangingPunct="1"/>
            <a:endParaRPr lang="tr-TR" sz="3200" smtClean="0"/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652963"/>
            <a:ext cx="239077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1" name="Picture 7" descr="felix_think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2276475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3" name="Picture 9" descr="Money_burns"/>
          <p:cNvPicPr>
            <a:picLocks noChangeAspect="1" noChangeArrowheads="1" noCrop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23850" y="256540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2051050" y="5084763"/>
            <a:ext cx="228282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3200"/>
              <a:t>1-4 yıl hapis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2590800" y="3276600"/>
            <a:ext cx="27813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3200"/>
              <a:t>Para cezaları   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1331913" y="1628775"/>
            <a:ext cx="6808787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3200"/>
              <a:t>1 yıl ticaretten men ve iş yeri kapatma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  <p:bldP spid="134154" grpId="0" autoUpdateAnimBg="0"/>
      <p:bldP spid="134155" grpId="0" autoUpdateAnimBg="0"/>
      <p:bldP spid="13415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3584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AB431F-6A0D-46E5-A482-6F22BB177EB2}" type="slidenum">
              <a:rPr lang="tr-TR" smtClean="0"/>
              <a:pPr/>
              <a:t>33</a:t>
            </a:fld>
            <a:endParaRPr lang="tr-TR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Patentler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924800" cy="3960813"/>
          </a:xfrm>
        </p:spPr>
        <p:txBody>
          <a:bodyPr/>
          <a:lstStyle/>
          <a:p>
            <a:pPr eaLnBrk="1" hangingPunct="1"/>
            <a:r>
              <a:rPr lang="tr-TR" sz="3200" smtClean="0"/>
              <a:t>Sahipleri için kazanca dönüşebilir,</a:t>
            </a:r>
          </a:p>
          <a:p>
            <a:pPr eaLnBrk="1" hangingPunct="1"/>
            <a:endParaRPr lang="tr-TR" sz="3200" smtClean="0"/>
          </a:p>
          <a:p>
            <a:pPr eaLnBrk="1" hangingPunct="1"/>
            <a:endParaRPr lang="tr-TR" sz="3200" smtClean="0"/>
          </a:p>
          <a:p>
            <a:pPr eaLnBrk="1" hangingPunct="1"/>
            <a:r>
              <a:rPr lang="tr-TR" sz="3200" smtClean="0"/>
              <a:t>İhlal edenler için ise ağır cezalar vardır.</a:t>
            </a:r>
          </a:p>
          <a:p>
            <a:pPr eaLnBrk="1" hangingPunct="1"/>
            <a:endParaRPr lang="tr-TR" sz="320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36867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505BAB-CEA3-4B64-8C78-CF43C3C3E036}" type="slidenum">
              <a:rPr lang="tr-TR" smtClean="0"/>
              <a:pPr/>
              <a:t>34</a:t>
            </a:fld>
            <a:endParaRPr lang="tr-TR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Patent Araştırması</a:t>
            </a:r>
          </a:p>
        </p:txBody>
      </p:sp>
      <p:pic>
        <p:nvPicPr>
          <p:cNvPr id="36869" name="Picture 22" descr="searc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362200"/>
            <a:ext cx="32004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3" descr="Researcher_writ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286000"/>
            <a:ext cx="3505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3789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143DA0-74FE-4B5A-93DC-CCCB73961810}" type="slidenum">
              <a:rPr lang="tr-TR" smtClean="0"/>
              <a:pPr/>
              <a:t>35</a:t>
            </a:fld>
            <a:endParaRPr lang="tr-TR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Başvurmadan önce 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tr-TR" smtClean="0"/>
          </a:p>
          <a:p>
            <a:pPr algn="ctr" eaLnBrk="1" hangingPunct="1">
              <a:buFontTx/>
              <a:buNone/>
            </a:pPr>
            <a:r>
              <a:rPr lang="tr-TR" sz="3200" smtClean="0"/>
              <a:t>Mutlaka ön araştırma yapılmalı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38915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6022AD-96D9-48B5-92ED-3B7691ED62EB}" type="slidenum">
              <a:rPr lang="tr-TR" smtClean="0"/>
              <a:pPr/>
              <a:t>36</a:t>
            </a:fld>
            <a:endParaRPr lang="tr-TR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EPOQUE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01.01.2005</a:t>
            </a:r>
          </a:p>
          <a:p>
            <a:pPr eaLnBrk="1" hangingPunct="1"/>
            <a:r>
              <a:rPr lang="tr-TR" smtClean="0"/>
              <a:t>PATENT ARAŞTIRMA İNCELEME </a:t>
            </a:r>
          </a:p>
          <a:p>
            <a:pPr eaLnBrk="1" hangingPunct="1"/>
            <a:r>
              <a:rPr lang="tr-TR" smtClean="0"/>
              <a:t>PATENT ÖN ARAŞTIRMA</a:t>
            </a:r>
          </a:p>
          <a:p>
            <a:pPr eaLnBrk="1" hangingPunct="1"/>
            <a:r>
              <a:rPr lang="tr-TR" smtClean="0"/>
              <a:t>240 MİLYON DOKÜMANA ERİŞİM</a:t>
            </a:r>
          </a:p>
          <a:p>
            <a:pPr eaLnBrk="1" hangingPunct="1"/>
            <a:r>
              <a:rPr lang="tr-TR" smtClean="0"/>
              <a:t>DÜNYADAKİ TEKNİK BİLGİNİN %80’İ PATENTLERDE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39939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91C284-4D76-477F-84CC-076885B0358E}" type="slidenum">
              <a:rPr lang="tr-TR" smtClean="0"/>
              <a:pPr/>
              <a:t>37</a:t>
            </a:fld>
            <a:endParaRPr lang="tr-TR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Yabancı araştırma linkleri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36576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tr-TR" sz="3200" b="1" smtClean="0">
                <a:solidFill>
                  <a:srgbClr val="000099"/>
                </a:solidFill>
                <a:latin typeface="Arial Unicode MS" pitchFamily="34" charset="-128"/>
              </a:rPr>
              <a:t>ep.espacenet.com</a:t>
            </a:r>
          </a:p>
          <a:p>
            <a:pPr lvl="1" eaLnBrk="1" hangingPunct="1">
              <a:buFontTx/>
              <a:buNone/>
            </a:pPr>
            <a:r>
              <a:rPr lang="tr-TR" smtClean="0"/>
              <a:t>(Avrupa Patent Ofisi= EPO)</a:t>
            </a:r>
          </a:p>
          <a:p>
            <a:pPr lvl="1" eaLnBrk="1" hangingPunct="1">
              <a:buFontTx/>
              <a:buNone/>
            </a:pPr>
            <a:r>
              <a:rPr lang="tr-TR" b="1" smtClean="0">
                <a:solidFill>
                  <a:srgbClr val="000099"/>
                </a:solidFill>
                <a:latin typeface="Arial Unicode MS" pitchFamily="34" charset="-128"/>
              </a:rPr>
              <a:t>www.wipo.int/ipdl/en/search/pct/search-adv.jsp</a:t>
            </a:r>
          </a:p>
          <a:p>
            <a:pPr lvl="1" eaLnBrk="1" hangingPunct="1">
              <a:buFontTx/>
              <a:buNone/>
            </a:pPr>
            <a:r>
              <a:rPr lang="tr-TR" smtClean="0"/>
              <a:t>(Dünya Fikri Mülkiyet Teşkilatı= WIPO)</a:t>
            </a:r>
          </a:p>
          <a:p>
            <a:pPr lvl="1" eaLnBrk="1" hangingPunct="1">
              <a:buFontTx/>
              <a:buNone/>
            </a:pPr>
            <a:r>
              <a:rPr lang="tr-TR" sz="3200" b="1" smtClean="0">
                <a:solidFill>
                  <a:srgbClr val="000099"/>
                </a:solidFill>
                <a:latin typeface="Arial Unicode MS" pitchFamily="34" charset="-128"/>
              </a:rPr>
              <a:t>patft.uspto.gov/netahtml/search-adv.htm</a:t>
            </a:r>
          </a:p>
          <a:p>
            <a:pPr lvl="1" eaLnBrk="1" hangingPunct="1">
              <a:buFontTx/>
              <a:buNone/>
            </a:pPr>
            <a:r>
              <a:rPr lang="tr-TR" smtClean="0"/>
              <a:t>(ABD=USPTO)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4096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EC1AFD-4B1A-4159-BCEC-C218541386F1}" type="slidenum">
              <a:rPr lang="tr-TR" smtClean="0"/>
              <a:pPr/>
              <a:t>38</a:t>
            </a:fld>
            <a:endParaRPr lang="tr-TR" smtClean="0"/>
          </a:p>
        </p:txBody>
      </p:sp>
      <p:sp>
        <p:nvSpPr>
          <p:cNvPr id="4096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İnternetten araştırma</a:t>
            </a:r>
          </a:p>
        </p:txBody>
      </p:sp>
      <p:sp>
        <p:nvSpPr>
          <p:cNvPr id="4096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Milyonlarca ayrıntılı teknik dokümana erişim imkanı,</a:t>
            </a:r>
          </a:p>
          <a:p>
            <a:pPr eaLnBrk="1" hangingPunct="1"/>
            <a:r>
              <a:rPr lang="tr-TR" smtClean="0"/>
              <a:t>Teknik araştırmacılar için büyük ve önemli bir kaynak,</a:t>
            </a:r>
          </a:p>
          <a:p>
            <a:pPr eaLnBrk="1" hangingPunct="1"/>
            <a:r>
              <a:rPr lang="tr-TR" smtClean="0"/>
              <a:t>Dünyadaki teknik bilginin %80’i patent dokümanlarında.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3810000" y="3048000"/>
            <a:ext cx="18288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000">
                <a:solidFill>
                  <a:srgbClr val="000000"/>
                </a:solidFill>
                <a:latin typeface="Arial" charset="0"/>
              </a:rPr>
              <a:t>cereamic</a:t>
            </a:r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4038600" y="2971800"/>
            <a:ext cx="13716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 flipH="1" flipV="1">
            <a:off x="4724400" y="5867400"/>
            <a:ext cx="685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41989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2FDB36-BD31-4423-B063-9A2B4A7FC8E3}" type="slidenum">
              <a:rPr lang="tr-TR" smtClean="0"/>
              <a:pPr/>
              <a:t>39</a:t>
            </a:fld>
            <a:endParaRPr lang="tr-TR" smtClean="0"/>
          </a:p>
        </p:txBody>
      </p:sp>
      <p:sp>
        <p:nvSpPr>
          <p:cNvPr id="41990" name="5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utoUpdateAnimBg="0"/>
      <p:bldP spid="141317" grpId="0" animBg="1"/>
      <p:bldP spid="1413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1026"/>
          <p:cNvSpPr>
            <a:spLocks noChangeArrowheads="1"/>
          </p:cNvSpPr>
          <p:nvPr/>
        </p:nvSpPr>
        <p:spPr bwMode="auto">
          <a:xfrm>
            <a:off x="0" y="549275"/>
            <a:ext cx="453548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tr-TR" sz="3200">
                <a:solidFill>
                  <a:srgbClr val="FF0000"/>
                </a:solidFill>
                <a:latin typeface="Comic Sans MS" pitchFamily="66" charset="0"/>
              </a:rPr>
              <a:t>Fikir ürünleri:</a:t>
            </a:r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7308850" y="241300"/>
            <a:ext cx="1568450" cy="1963738"/>
            <a:chOff x="672" y="322"/>
            <a:chExt cx="988" cy="1435"/>
          </a:xfrm>
        </p:grpSpPr>
        <p:sp>
          <p:nvSpPr>
            <p:cNvPr id="2090" name="Text Box 1028"/>
            <p:cNvSpPr txBox="1">
              <a:spLocks noChangeArrowheads="1"/>
            </p:cNvSpPr>
            <p:nvPr/>
          </p:nvSpPr>
          <p:spPr bwMode="auto">
            <a:xfrm>
              <a:off x="770" y="322"/>
              <a:ext cx="347" cy="20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0">
                  <a:solidFill>
                    <a:srgbClr val="0000CC"/>
                  </a:solidFill>
                  <a:latin typeface="Comic Sans MS" pitchFamily="66" charset="0"/>
                </a:rPr>
                <a:t>Kitap</a:t>
              </a:r>
            </a:p>
          </p:txBody>
        </p:sp>
        <p:graphicFrame>
          <p:nvGraphicFramePr>
            <p:cNvPr id="2055" name="Object 1029"/>
            <p:cNvGraphicFramePr>
              <a:graphicFrameLocks noChangeAspect="1"/>
            </p:cNvGraphicFramePr>
            <p:nvPr/>
          </p:nvGraphicFramePr>
          <p:xfrm>
            <a:off x="1008" y="749"/>
            <a:ext cx="652" cy="318"/>
          </p:xfrm>
          <a:graphic>
            <a:graphicData uri="http://schemas.openxmlformats.org/presentationml/2006/ole">
              <p:oleObj spid="_x0000_s2055" name="Klip" r:id="rId3" imgW="1035720" imgH="504720" progId="MS_ClipArt_Gallery.2">
                <p:embed/>
              </p:oleObj>
            </a:graphicData>
          </a:graphic>
        </p:graphicFrame>
        <p:pic>
          <p:nvPicPr>
            <p:cNvPr id="2091" name="Picture 1030" descr="kitap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97" y="1037"/>
              <a:ext cx="46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2" name="Picture 1031" descr="kitap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2" y="1085"/>
              <a:ext cx="445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3" name="Picture 1032" descr="kitap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0" y="605"/>
              <a:ext cx="462" cy="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33"/>
          <p:cNvGrpSpPr>
            <a:grpSpLocks/>
          </p:cNvGrpSpPr>
          <p:nvPr/>
        </p:nvGrpSpPr>
        <p:grpSpPr bwMode="auto">
          <a:xfrm>
            <a:off x="4284663" y="476250"/>
            <a:ext cx="2489200" cy="1752600"/>
            <a:chOff x="2352" y="720"/>
            <a:chExt cx="1568" cy="1104"/>
          </a:xfrm>
        </p:grpSpPr>
        <p:graphicFrame>
          <p:nvGraphicFramePr>
            <p:cNvPr id="2054" name="Object 1034"/>
            <p:cNvGraphicFramePr>
              <a:graphicFrameLocks noChangeAspect="1"/>
            </p:cNvGraphicFramePr>
            <p:nvPr/>
          </p:nvGraphicFramePr>
          <p:xfrm>
            <a:off x="3360" y="720"/>
            <a:ext cx="560" cy="1104"/>
          </p:xfrm>
          <a:graphic>
            <a:graphicData uri="http://schemas.openxmlformats.org/presentationml/2006/ole">
              <p:oleObj spid="_x0000_s2054" name="Klip" r:id="rId7" imgW="890280" imgH="1752840" progId="MS_ClipArt_Gallery.2">
                <p:embed/>
              </p:oleObj>
            </a:graphicData>
          </a:graphic>
        </p:graphicFrame>
        <p:pic>
          <p:nvPicPr>
            <p:cNvPr id="2088" name="Picture 103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52" y="720"/>
              <a:ext cx="840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3068" name="Text Box 1036"/>
            <p:cNvSpPr txBox="1">
              <a:spLocks noChangeArrowheads="1"/>
            </p:cNvSpPr>
            <p:nvPr/>
          </p:nvSpPr>
          <p:spPr bwMode="auto">
            <a:xfrm>
              <a:off x="2814" y="1440"/>
              <a:ext cx="397" cy="17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800" b="0">
                  <a:solidFill>
                    <a:srgbClr val="0000CC"/>
                  </a:solidFill>
                  <a:latin typeface="Comic Sans MS" pitchFamily="66" charset="0"/>
                </a:rPr>
                <a:t>Müzik</a:t>
              </a:r>
              <a:endParaRPr lang="tr-TR" sz="4000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" name="Group 1037"/>
          <p:cNvGrpSpPr>
            <a:grpSpLocks/>
          </p:cNvGrpSpPr>
          <p:nvPr/>
        </p:nvGrpSpPr>
        <p:grpSpPr bwMode="auto">
          <a:xfrm>
            <a:off x="4427538" y="2060575"/>
            <a:ext cx="2181225" cy="2362200"/>
            <a:chOff x="720" y="1920"/>
            <a:chExt cx="1374" cy="1488"/>
          </a:xfrm>
        </p:grpSpPr>
        <p:pic>
          <p:nvPicPr>
            <p:cNvPr id="2084" name="Picture 1038" descr="1_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20" y="2112"/>
              <a:ext cx="960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5" name="Picture 1039" descr="019-Nuriiyem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20" y="2640"/>
              <a:ext cx="55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6" name="Picture 1040" descr="resim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52" y="2688"/>
              <a:ext cx="94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3073" name="Text Box 1041"/>
            <p:cNvSpPr txBox="1">
              <a:spLocks noChangeArrowheads="1"/>
            </p:cNvSpPr>
            <p:nvPr/>
          </p:nvSpPr>
          <p:spPr bwMode="auto">
            <a:xfrm>
              <a:off x="840" y="1920"/>
              <a:ext cx="391" cy="17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800" b="0">
                  <a:solidFill>
                    <a:srgbClr val="0000CC"/>
                  </a:solidFill>
                  <a:latin typeface="Comic Sans MS" pitchFamily="66" charset="0"/>
                </a:rPr>
                <a:t>Resim</a:t>
              </a:r>
              <a:endParaRPr lang="tr-TR" sz="4000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1042"/>
          <p:cNvGrpSpPr>
            <a:grpSpLocks/>
          </p:cNvGrpSpPr>
          <p:nvPr/>
        </p:nvGrpSpPr>
        <p:grpSpPr bwMode="auto">
          <a:xfrm>
            <a:off x="1692275" y="4076700"/>
            <a:ext cx="1068388" cy="2484438"/>
            <a:chOff x="3599" y="2016"/>
            <a:chExt cx="673" cy="1565"/>
          </a:xfrm>
        </p:grpSpPr>
        <p:graphicFrame>
          <p:nvGraphicFramePr>
            <p:cNvPr id="2053" name="Object 1043"/>
            <p:cNvGraphicFramePr>
              <a:graphicFrameLocks noChangeAspect="1"/>
            </p:cNvGraphicFramePr>
            <p:nvPr/>
          </p:nvGraphicFramePr>
          <p:xfrm>
            <a:off x="3599" y="2016"/>
            <a:ext cx="673" cy="1344"/>
          </p:xfrm>
          <a:graphic>
            <a:graphicData uri="http://schemas.openxmlformats.org/presentationml/2006/ole">
              <p:oleObj spid="_x0000_s2053" name="Klip" r:id="rId12" imgW="819720" imgH="1635480" progId="MS_ClipArt_Gallery.2">
                <p:embed/>
              </p:oleObj>
            </a:graphicData>
          </a:graphic>
        </p:graphicFrame>
        <p:sp>
          <p:nvSpPr>
            <p:cNvPr id="173076" name="Text Box 1044"/>
            <p:cNvSpPr txBox="1">
              <a:spLocks noChangeArrowheads="1"/>
            </p:cNvSpPr>
            <p:nvPr/>
          </p:nvSpPr>
          <p:spPr bwMode="auto">
            <a:xfrm>
              <a:off x="3791" y="3408"/>
              <a:ext cx="426" cy="17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800" b="0">
                  <a:solidFill>
                    <a:srgbClr val="0000CC"/>
                  </a:solidFill>
                  <a:latin typeface="Tahoma" pitchFamily="34" charset="0"/>
                </a:rPr>
                <a:t>Heykel</a:t>
              </a:r>
              <a:endParaRPr lang="tr-TR" sz="4000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6" name="Group 1045"/>
          <p:cNvGrpSpPr>
            <a:grpSpLocks/>
          </p:cNvGrpSpPr>
          <p:nvPr/>
        </p:nvGrpSpPr>
        <p:grpSpPr bwMode="auto">
          <a:xfrm>
            <a:off x="6443663" y="2133600"/>
            <a:ext cx="2462212" cy="2895600"/>
            <a:chOff x="4065" y="624"/>
            <a:chExt cx="1551" cy="1824"/>
          </a:xfrm>
        </p:grpSpPr>
        <p:sp>
          <p:nvSpPr>
            <p:cNvPr id="2078" name="Text Box 1046"/>
            <p:cNvSpPr txBox="1">
              <a:spLocks noChangeArrowheads="1"/>
            </p:cNvSpPr>
            <p:nvPr/>
          </p:nvSpPr>
          <p:spPr bwMode="auto">
            <a:xfrm>
              <a:off x="4065" y="2064"/>
              <a:ext cx="537" cy="17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0">
                  <a:solidFill>
                    <a:srgbClr val="0000CC"/>
                  </a:solidFill>
                  <a:latin typeface="Comic Sans MS" pitchFamily="66" charset="0"/>
                </a:rPr>
                <a:t>Tasarım</a:t>
              </a:r>
            </a:p>
          </p:txBody>
        </p:sp>
        <p:pic>
          <p:nvPicPr>
            <p:cNvPr id="2079" name="Picture 1047" descr="finc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224" y="720"/>
              <a:ext cx="73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52" name="Object 1048"/>
            <p:cNvGraphicFramePr>
              <a:graphicFrameLocks noChangeAspect="1"/>
            </p:cNvGraphicFramePr>
            <p:nvPr/>
          </p:nvGraphicFramePr>
          <p:xfrm>
            <a:off x="4805" y="624"/>
            <a:ext cx="811" cy="673"/>
          </p:xfrm>
          <a:graphic>
            <a:graphicData uri="http://schemas.openxmlformats.org/presentationml/2006/ole">
              <p:oleObj spid="_x0000_s2052" name="Klip" r:id="rId14" imgW="830880" imgH="690120" progId="MS_ClipArt_Gallery.2">
                <p:embed/>
              </p:oleObj>
            </a:graphicData>
          </a:graphic>
        </p:graphicFrame>
        <p:pic>
          <p:nvPicPr>
            <p:cNvPr id="2080" name="Picture 1049" descr="forma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224" y="1104"/>
              <a:ext cx="894" cy="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1" name="Picture 1050" descr="formauzun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608" y="1584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2" name="Picture 1051" descr="i42376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088" y="1104"/>
              <a:ext cx="35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52"/>
          <p:cNvGrpSpPr>
            <a:grpSpLocks/>
          </p:cNvGrpSpPr>
          <p:nvPr/>
        </p:nvGrpSpPr>
        <p:grpSpPr bwMode="auto">
          <a:xfrm>
            <a:off x="3203575" y="4449763"/>
            <a:ext cx="2930525" cy="2408237"/>
            <a:chOff x="3792" y="2544"/>
            <a:chExt cx="1846" cy="1517"/>
          </a:xfrm>
        </p:grpSpPr>
        <p:pic>
          <p:nvPicPr>
            <p:cNvPr id="2073" name="Picture 1053" descr="logo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184" y="3360"/>
              <a:ext cx="40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1054" descr="olimlogo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416" y="3216"/>
              <a:ext cx="720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5" name="Text Box 1055"/>
            <p:cNvSpPr txBox="1">
              <a:spLocks noChangeArrowheads="1"/>
            </p:cNvSpPr>
            <p:nvPr/>
          </p:nvSpPr>
          <p:spPr bwMode="auto">
            <a:xfrm>
              <a:off x="5040" y="3888"/>
              <a:ext cx="269" cy="17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0">
                  <a:solidFill>
                    <a:srgbClr val="0000CC"/>
                  </a:solidFill>
                  <a:latin typeface="Comic Sans MS" pitchFamily="66" charset="0"/>
                </a:rPr>
                <a:t>logo</a:t>
              </a:r>
            </a:p>
          </p:txBody>
        </p:sp>
        <p:pic>
          <p:nvPicPr>
            <p:cNvPr id="173088" name="Picture 1056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792" y="2544"/>
              <a:ext cx="1296" cy="522"/>
            </a:xfrm>
            <a:prstGeom prst="rect">
              <a:avLst/>
            </a:prstGeom>
            <a:noFill/>
            <a:ln w="38100">
              <a:solidFill>
                <a:srgbClr val="FC0128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73089" name="Picture 1057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5178" y="2544"/>
              <a:ext cx="460" cy="528"/>
            </a:xfrm>
            <a:prstGeom prst="rect">
              <a:avLst/>
            </a:prstGeom>
            <a:noFill/>
            <a:ln w="381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</p:pic>
      </p:grpSp>
      <p:grpSp>
        <p:nvGrpSpPr>
          <p:cNvPr id="8" name="Group 1058"/>
          <p:cNvGrpSpPr>
            <a:grpSpLocks/>
          </p:cNvGrpSpPr>
          <p:nvPr/>
        </p:nvGrpSpPr>
        <p:grpSpPr bwMode="auto">
          <a:xfrm>
            <a:off x="2268538" y="1628775"/>
            <a:ext cx="1981200" cy="2628900"/>
            <a:chOff x="2256" y="2352"/>
            <a:chExt cx="1248" cy="1656"/>
          </a:xfrm>
        </p:grpSpPr>
        <p:pic>
          <p:nvPicPr>
            <p:cNvPr id="2070" name="Picture 1059" descr="web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400" y="2544"/>
              <a:ext cx="1026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1060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256" y="3072"/>
              <a:ext cx="1248" cy="93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072" name="Text Box 1061"/>
            <p:cNvSpPr txBox="1">
              <a:spLocks noChangeArrowheads="1"/>
            </p:cNvSpPr>
            <p:nvPr/>
          </p:nvSpPr>
          <p:spPr bwMode="auto">
            <a:xfrm>
              <a:off x="3106" y="2352"/>
              <a:ext cx="314" cy="17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0">
                  <a:solidFill>
                    <a:srgbClr val="0000CC"/>
                  </a:solidFill>
                  <a:latin typeface="Comic Sans MS" pitchFamily="66" charset="0"/>
                </a:rPr>
                <a:t>Web</a:t>
              </a:r>
            </a:p>
          </p:txBody>
        </p:sp>
      </p:grpSp>
      <p:grpSp>
        <p:nvGrpSpPr>
          <p:cNvPr id="9" name="Group 1062"/>
          <p:cNvGrpSpPr>
            <a:grpSpLocks/>
          </p:cNvGrpSpPr>
          <p:nvPr/>
        </p:nvGrpSpPr>
        <p:grpSpPr bwMode="auto">
          <a:xfrm>
            <a:off x="7092950" y="4941888"/>
            <a:ext cx="1844675" cy="1752600"/>
            <a:chOff x="1776" y="1392"/>
            <a:chExt cx="1162" cy="1104"/>
          </a:xfrm>
        </p:grpSpPr>
        <p:graphicFrame>
          <p:nvGraphicFramePr>
            <p:cNvPr id="2051" name="Object 1063"/>
            <p:cNvGraphicFramePr>
              <a:graphicFrameLocks noChangeAspect="1"/>
            </p:cNvGraphicFramePr>
            <p:nvPr/>
          </p:nvGraphicFramePr>
          <p:xfrm>
            <a:off x="1776" y="1392"/>
            <a:ext cx="794" cy="1104"/>
          </p:xfrm>
          <a:graphic>
            <a:graphicData uri="http://schemas.openxmlformats.org/presentationml/2006/ole">
              <p:oleObj spid="_x0000_s2051" name="Klip" r:id="rId25" imgW="3100320" imgH="4312800" progId="MS_ClipArt_Gallery.2">
                <p:embed/>
              </p:oleObj>
            </a:graphicData>
          </a:graphic>
        </p:graphicFrame>
        <p:sp>
          <p:nvSpPr>
            <p:cNvPr id="2069" name="Text Box 1064"/>
            <p:cNvSpPr txBox="1">
              <a:spLocks noChangeArrowheads="1"/>
            </p:cNvSpPr>
            <p:nvPr/>
          </p:nvSpPr>
          <p:spPr bwMode="auto">
            <a:xfrm>
              <a:off x="2588" y="1920"/>
              <a:ext cx="350" cy="17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0">
                  <a:solidFill>
                    <a:srgbClr val="F33E05"/>
                  </a:solidFill>
                  <a:latin typeface="Comic Sans MS" pitchFamily="66" charset="0"/>
                </a:rPr>
                <a:t>Buluş</a:t>
              </a:r>
            </a:p>
          </p:txBody>
        </p:sp>
      </p:grpSp>
      <p:grpSp>
        <p:nvGrpSpPr>
          <p:cNvPr id="10" name="Group 1065"/>
          <p:cNvGrpSpPr>
            <a:grpSpLocks/>
          </p:cNvGrpSpPr>
          <p:nvPr/>
        </p:nvGrpSpPr>
        <p:grpSpPr bwMode="auto">
          <a:xfrm>
            <a:off x="539750" y="1557338"/>
            <a:ext cx="2249488" cy="1036637"/>
            <a:chOff x="864" y="3552"/>
            <a:chExt cx="1417" cy="653"/>
          </a:xfrm>
        </p:grpSpPr>
        <p:graphicFrame>
          <p:nvGraphicFramePr>
            <p:cNvPr id="2050" name="Object 1066"/>
            <p:cNvGraphicFramePr>
              <a:graphicFrameLocks noChangeAspect="1"/>
            </p:cNvGraphicFramePr>
            <p:nvPr/>
          </p:nvGraphicFramePr>
          <p:xfrm>
            <a:off x="864" y="3552"/>
            <a:ext cx="720" cy="590"/>
          </p:xfrm>
          <a:graphic>
            <a:graphicData uri="http://schemas.openxmlformats.org/presentationml/2006/ole">
              <p:oleObj spid="_x0000_s2050" name="Klip" r:id="rId26" imgW="1385640" imgH="1137240" progId="MS_ClipArt_Gallery.2">
                <p:embed/>
              </p:oleObj>
            </a:graphicData>
          </a:graphic>
        </p:graphicFrame>
        <p:sp>
          <p:nvSpPr>
            <p:cNvPr id="173099" name="Text Box 1067"/>
            <p:cNvSpPr txBox="1">
              <a:spLocks noChangeArrowheads="1"/>
            </p:cNvSpPr>
            <p:nvPr/>
          </p:nvSpPr>
          <p:spPr bwMode="auto">
            <a:xfrm>
              <a:off x="1643" y="4032"/>
              <a:ext cx="638" cy="17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800" b="0">
                  <a:solidFill>
                    <a:srgbClr val="0000CC"/>
                  </a:solidFill>
                  <a:latin typeface="Comic Sans MS" pitchFamily="66" charset="0"/>
                </a:rPr>
                <a:t>Software</a:t>
              </a:r>
              <a:endParaRPr lang="tr-TR" sz="4000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066" name="4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2CFBC-9169-4642-B507-9BBB1F57A1D9}" type="slidenum">
              <a:rPr lang="tr-TR" smtClean="0"/>
              <a:pPr/>
              <a:t>4</a:t>
            </a:fld>
            <a:endParaRPr lang="tr-TR" smtClean="0"/>
          </a:p>
        </p:txBody>
      </p:sp>
      <p:sp>
        <p:nvSpPr>
          <p:cNvPr id="2067" name="4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4301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EBB41A-A7B0-4C11-B66A-EAB1553B3F88}" type="slidenum">
              <a:rPr lang="tr-TR" smtClean="0"/>
              <a:pPr/>
              <a:t>40</a:t>
            </a:fld>
            <a:endParaRPr lang="tr-TR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WEB SİTEMİZ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3200" smtClean="0"/>
              <a:t>www.turkpatent.gov.tr</a:t>
            </a:r>
          </a:p>
          <a:p>
            <a:pPr eaLnBrk="1" hangingPunct="1"/>
            <a:r>
              <a:rPr lang="tr-TR" sz="3200" smtClean="0"/>
              <a:t>ya da</a:t>
            </a:r>
          </a:p>
          <a:p>
            <a:pPr eaLnBrk="1" hangingPunct="1"/>
            <a:r>
              <a:rPr lang="tr-TR" sz="3200" smtClean="0"/>
              <a:t>www.tpe.gov.tr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BB6E33-C8E4-4CE1-A379-35B3BE03AF7A}" type="slidenum">
              <a:rPr lang="tr-TR" smtClean="0"/>
              <a:pPr/>
              <a:t>41</a:t>
            </a:fld>
            <a:endParaRPr lang="tr-TR" smtClean="0"/>
          </a:p>
        </p:txBody>
      </p:sp>
      <p:sp>
        <p:nvSpPr>
          <p:cNvPr id="44035" name="2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45059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7437D0-3D73-4CA0-8E57-5FAEA854FD63}" type="slidenum">
              <a:rPr lang="tr-TR" smtClean="0"/>
              <a:pPr/>
              <a:t>42</a:t>
            </a:fld>
            <a:endParaRPr lang="tr-TR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Nelere erişebiliriz?</a:t>
            </a:r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5500" y="1916113"/>
            <a:ext cx="7639050" cy="3960812"/>
          </a:xfrm>
        </p:spPr>
        <p:txBody>
          <a:bodyPr/>
          <a:lstStyle/>
          <a:p>
            <a:pPr eaLnBrk="1" hangingPunct="1"/>
            <a:r>
              <a:rPr lang="tr-TR" smtClean="0"/>
              <a:t>Patent başvuru kılavuzu,</a:t>
            </a:r>
          </a:p>
          <a:p>
            <a:pPr eaLnBrk="1" hangingPunct="1"/>
            <a:r>
              <a:rPr lang="tr-TR" smtClean="0"/>
              <a:t>Ücretler,</a:t>
            </a:r>
          </a:p>
          <a:p>
            <a:pPr eaLnBrk="1" hangingPunct="1"/>
            <a:r>
              <a:rPr lang="tr-TR" smtClean="0"/>
              <a:t>Yabancı ülkelerin patent ofislerine ait linkler,</a:t>
            </a:r>
          </a:p>
          <a:p>
            <a:pPr eaLnBrk="1" hangingPunct="1"/>
            <a:r>
              <a:rPr lang="tr-TR" smtClean="0"/>
              <a:t>Mevzuat,</a:t>
            </a:r>
          </a:p>
          <a:p>
            <a:pPr eaLnBrk="1" hangingPunct="1"/>
            <a:r>
              <a:rPr lang="tr-TR" smtClean="0"/>
              <a:t>Online işlemler</a:t>
            </a:r>
          </a:p>
          <a:p>
            <a:pPr eaLnBrk="1" hangingPunct="1"/>
            <a:r>
              <a:rPr lang="tr-TR" smtClean="0"/>
              <a:t>…</a:t>
            </a:r>
          </a:p>
          <a:p>
            <a:pPr eaLnBrk="1" hangingPunct="1">
              <a:buFontTx/>
              <a:buNone/>
            </a:pPr>
            <a:endParaRPr lang="tr-TR" smtClean="0"/>
          </a:p>
          <a:p>
            <a:pPr eaLnBrk="1" hangingPunct="1">
              <a:buFontTx/>
              <a:buNone/>
            </a:pPr>
            <a:endParaRPr lang="tr-TR" sz="320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85800"/>
          </a:xfrm>
        </p:spPr>
        <p:txBody>
          <a:bodyPr/>
          <a:lstStyle/>
          <a:p>
            <a:pPr eaLnBrk="1" hangingPunct="1"/>
            <a:r>
              <a:rPr lang="tr-TR" smtClean="0"/>
              <a:t>Yıllara göre yerli başvurular (P+FM)</a:t>
            </a:r>
          </a:p>
        </p:txBody>
      </p:sp>
      <p:graphicFrame>
        <p:nvGraphicFramePr>
          <p:cNvPr id="8194" name="Object 0"/>
          <p:cNvGraphicFramePr>
            <a:graphicFrameLocks noChangeAspect="1"/>
          </p:cNvGraphicFramePr>
          <p:nvPr>
            <p:ph idx="1"/>
          </p:nvPr>
        </p:nvGraphicFramePr>
        <p:xfrm>
          <a:off x="611188" y="981075"/>
          <a:ext cx="8064500" cy="5280025"/>
        </p:xfrm>
        <a:graphic>
          <a:graphicData uri="http://schemas.openxmlformats.org/presentationml/2006/ole">
            <p:oleObj spid="_x0000_s8194" name="Grafik" r:id="rId3" imgW="6657975" imgH="3676701" progId="Excel.Chart.8">
              <p:embed/>
            </p:oleObj>
          </a:graphicData>
        </a:graphic>
      </p:graphicFrame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539750" y="6165850"/>
            <a:ext cx="7848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tr-TR" sz="3200">
                <a:solidFill>
                  <a:srgbClr val="000066"/>
                </a:solidFill>
                <a:latin typeface="Comic Sans MS" pitchFamily="66" charset="0"/>
              </a:rPr>
              <a:t>2000-2004 arası 3,8 kat artış</a:t>
            </a:r>
          </a:p>
        </p:txBody>
      </p:sp>
      <p:sp>
        <p:nvSpPr>
          <p:cNvPr id="8197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C06779-C3B6-4F3F-A32D-D335E6FB877C}" type="slidenum">
              <a:rPr lang="tr-TR" smtClean="0"/>
              <a:pPr/>
              <a:t>43</a:t>
            </a:fld>
            <a:endParaRPr lang="tr-TR" smtClean="0"/>
          </a:p>
        </p:txBody>
      </p:sp>
      <p:sp>
        <p:nvSpPr>
          <p:cNvPr id="8198" name="5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4608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C49930-ED15-4682-B46E-CC9DBDBD0C02}" type="slidenum">
              <a:rPr lang="tr-TR" smtClean="0"/>
              <a:pPr/>
              <a:t>44</a:t>
            </a:fld>
            <a:endParaRPr lang="tr-TR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smtClean="0"/>
              <a:t>Gerçekler...</a:t>
            </a: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1295400" y="2362200"/>
            <a:ext cx="6781800" cy="3749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tr-TR" sz="3000">
                <a:solidFill>
                  <a:srgbClr val="000000"/>
                </a:solidFill>
                <a:latin typeface="Arial" charset="0"/>
              </a:rPr>
              <a:t>Gelişmiş ülkelerle kıyaslandığında </a:t>
            </a:r>
          </a:p>
          <a:p>
            <a:pPr algn="ctr" eaLnBrk="0" hangingPunct="0">
              <a:spcBef>
                <a:spcPct val="50000"/>
              </a:spcBef>
            </a:pPr>
            <a:r>
              <a:rPr lang="tr-TR" sz="3000">
                <a:solidFill>
                  <a:srgbClr val="000000"/>
                </a:solidFill>
                <a:latin typeface="Arial" charset="0"/>
              </a:rPr>
              <a:t>Ülkemizdeki patent başvurusu </a:t>
            </a:r>
          </a:p>
          <a:p>
            <a:pPr algn="ctr" eaLnBrk="0" hangingPunct="0">
              <a:spcBef>
                <a:spcPct val="50000"/>
              </a:spcBef>
            </a:pPr>
            <a:r>
              <a:rPr lang="tr-TR" sz="3000">
                <a:solidFill>
                  <a:srgbClr val="000000"/>
                </a:solidFill>
                <a:latin typeface="Arial" charset="0"/>
              </a:rPr>
              <a:t>ve verilen patentlerin sayısının</a:t>
            </a:r>
          </a:p>
          <a:p>
            <a:pPr algn="ctr" eaLnBrk="0" hangingPunct="0">
              <a:spcBef>
                <a:spcPct val="50000"/>
              </a:spcBef>
            </a:pPr>
            <a:r>
              <a:rPr lang="tr-TR" sz="3000">
                <a:solidFill>
                  <a:srgbClr val="000000"/>
                </a:solidFill>
                <a:latin typeface="Arial" charset="0"/>
              </a:rPr>
              <a:t> az olduğu görülmektedir...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tr-TR" sz="3000">
                <a:solidFill>
                  <a:srgbClr val="000000"/>
                </a:solidFill>
                <a:latin typeface="Arial" charset="0"/>
              </a:rPr>
              <a:t>Ancak son yıllardaki başvuru sayısındaki artış da kayda değerdir.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47107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E95D64-227A-4161-9942-8C310D638F4C}" type="slidenum">
              <a:rPr lang="tr-TR" smtClean="0"/>
              <a:pPr/>
              <a:t>45</a:t>
            </a:fld>
            <a:endParaRPr lang="tr-TR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924800" cy="3960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mtClean="0"/>
              <a:t>YETİŞMİŞ İNSAN GÜCÜ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/>
              <a:t>AR-GE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/>
              <a:t>ÜNİVERSİTE- SANAYİ İŞBİRLİĞİ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/>
              <a:t>TEKNOPARKLAR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/>
              <a:t>TEŞVİKLER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/>
              <a:t>KARARLILIK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/>
              <a:t>İSTİKRAR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/>
              <a:t>.....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4813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E32A88-9A14-4359-8262-C5D10A8B320B}" type="slidenum">
              <a:rPr lang="tr-TR" smtClean="0"/>
              <a:pPr/>
              <a:t>46</a:t>
            </a:fld>
            <a:endParaRPr lang="tr-TR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6934200" cy="685800"/>
          </a:xfrm>
        </p:spPr>
        <p:txBody>
          <a:bodyPr/>
          <a:lstStyle/>
          <a:p>
            <a:pPr eaLnBrk="1" hangingPunct="1"/>
            <a:r>
              <a:rPr lang="tr-TR" smtClean="0"/>
              <a:t>EĞİTİM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TASARIM VE TEKNOLOJİ DERSİ</a:t>
            </a:r>
          </a:p>
          <a:p>
            <a:pPr eaLnBrk="1" hangingPunct="1"/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MEB talim terbiye ile ortak çalışma</a:t>
            </a:r>
          </a:p>
          <a:p>
            <a:pPr eaLnBrk="1" hangingPunct="1"/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Fikri hakların korunması ve yenilikçilik kültürü</a:t>
            </a:r>
          </a:p>
          <a:p>
            <a:pPr eaLnBrk="1" hangingPunct="1"/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8. Sınıfların 1. Ünitesi ( Fikirlerin Korunması)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49155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1E74E-BE6C-428D-A702-A6D389C7F51B}" type="slidenum">
              <a:rPr lang="tr-TR" smtClean="0"/>
              <a:pPr/>
              <a:t>47</a:t>
            </a:fld>
            <a:endParaRPr lang="tr-TR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Öğrenciler için...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Düşünceler korunmalı mıdır?</a:t>
            </a:r>
          </a:p>
          <a:p>
            <a:pPr eaLnBrk="1" hangingPunct="1">
              <a:lnSpc>
                <a:spcPct val="90000"/>
              </a:lnSpc>
            </a:pPr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Korunmazsa ne olur?</a:t>
            </a:r>
          </a:p>
          <a:p>
            <a:pPr eaLnBrk="1" hangingPunct="1">
              <a:lnSpc>
                <a:spcPct val="90000"/>
              </a:lnSpc>
            </a:pPr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Siz kendi buluşlarınız için ne düşünürsünüz?</a:t>
            </a:r>
          </a:p>
          <a:p>
            <a:pPr eaLnBrk="1" hangingPunct="1">
              <a:lnSpc>
                <a:spcPct val="90000"/>
              </a:lnSpc>
            </a:pPr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İlgili kurum ve kuruluşlar?</a:t>
            </a:r>
          </a:p>
          <a:p>
            <a:pPr eaLnBrk="1" hangingPunct="1">
              <a:lnSpc>
                <a:spcPct val="90000"/>
              </a:lnSpc>
            </a:pPr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Ne tür yasal düzenlemeler var?</a:t>
            </a:r>
          </a:p>
          <a:p>
            <a:pPr eaLnBrk="1" hangingPunct="1">
              <a:lnSpc>
                <a:spcPct val="90000"/>
              </a:lnSpc>
            </a:pPr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Bilgiye erişim yolları?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50179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095F29-D6BA-4BAC-B1DD-2833085F3D86}" type="slidenum">
              <a:rPr lang="tr-TR" smtClean="0"/>
              <a:pPr/>
              <a:t>48</a:t>
            </a:fld>
            <a:endParaRPr lang="tr-TR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AMAÇ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Problem çözebilen bireyler yetiştirmek</a:t>
            </a:r>
          </a:p>
          <a:p>
            <a:pPr eaLnBrk="1" hangingPunct="1"/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Sistematik çalışma becerisi</a:t>
            </a:r>
          </a:p>
          <a:p>
            <a:pPr lvl="1" eaLnBrk="1" hangingPunct="1"/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Araştırma (daha önce neler yapılmış?)</a:t>
            </a:r>
          </a:p>
          <a:p>
            <a:pPr lvl="1" eaLnBrk="1" hangingPunct="1"/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Var olan bilgiye hakim olunduktan sonra daha iyisini geliştirmek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5120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ECD6F4-B039-41FE-A25C-5C9BB5DE5A61}" type="slidenum">
              <a:rPr lang="tr-TR" smtClean="0"/>
              <a:pPr/>
              <a:t>49</a:t>
            </a:fld>
            <a:endParaRPr lang="tr-TR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Bu günün 8. Sınıf öğrencileri </a:t>
            </a:r>
          </a:p>
          <a:p>
            <a:pPr algn="ctr" eaLnBrk="1" hangingPunct="1">
              <a:buFontTx/>
              <a:buNone/>
            </a:pPr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10 sene sonra 24 yaşında.... </a:t>
            </a:r>
          </a:p>
          <a:p>
            <a:pPr lvl="3" eaLnBrk="1" hangingPunct="1"/>
            <a:r>
              <a:rPr lang="tr-TR" sz="2400" smtClean="0">
                <a:solidFill>
                  <a:srgbClr val="000066"/>
                </a:solidFill>
                <a:latin typeface="Comic Sans MS" pitchFamily="66" charset="0"/>
              </a:rPr>
              <a:t>Mühendisler</a:t>
            </a:r>
          </a:p>
          <a:p>
            <a:pPr lvl="3" eaLnBrk="1" hangingPunct="1"/>
            <a:r>
              <a:rPr lang="tr-TR" sz="2400" smtClean="0">
                <a:solidFill>
                  <a:srgbClr val="000066"/>
                </a:solidFill>
                <a:latin typeface="Comic Sans MS" pitchFamily="66" charset="0"/>
              </a:rPr>
              <a:t>Bilim adamları</a:t>
            </a:r>
          </a:p>
          <a:p>
            <a:pPr lvl="3" eaLnBrk="1" hangingPunct="1"/>
            <a:r>
              <a:rPr lang="tr-TR" sz="2400" smtClean="0">
                <a:solidFill>
                  <a:srgbClr val="000066"/>
                </a:solidFill>
                <a:latin typeface="Comic Sans MS" pitchFamily="66" charset="0"/>
              </a:rPr>
              <a:t>Öğretmenler</a:t>
            </a: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905000" y="685800"/>
            <a:ext cx="6188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solidFill>
                  <a:srgbClr val="000066"/>
                </a:solidFill>
                <a:latin typeface="Comic Sans MS" pitchFamily="66" charset="0"/>
              </a:rPr>
              <a:t>Türkiye’nin geleceği ellerinizde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307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CB5B31-0F52-4A92-9134-AFEDA6CC72B2}" type="slidenum">
              <a:rPr lang="tr-TR" smtClean="0"/>
              <a:pPr/>
              <a:t>5</a:t>
            </a:fld>
            <a:endParaRPr lang="tr-TR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Sınai Mülkiyet? Fikri Mülkiyet? </a:t>
            </a:r>
          </a:p>
        </p:txBody>
      </p:sp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739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581400"/>
            <a:ext cx="1406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1600200" y="3505200"/>
          <a:ext cx="1828800" cy="1981200"/>
        </p:xfrm>
        <a:graphic>
          <a:graphicData uri="http://schemas.openxmlformats.org/presentationml/2006/ole">
            <p:oleObj spid="_x0000_s3074" name="Klip" r:id="rId6" imgW="3100320" imgH="4312800" progId="MS_ClipArt_Gallery.2">
              <p:embed/>
            </p:oleObj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52227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CB1C37-EA2F-4895-91C6-C24DAA0FA881}" type="slidenum">
              <a:rPr lang="tr-TR" smtClean="0"/>
              <a:pPr/>
              <a:t>50</a:t>
            </a:fld>
            <a:endParaRPr lang="tr-TR" smtClean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886200" y="1981200"/>
            <a:ext cx="3505200" cy="579438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0">
                <a:latin typeface="Comic Sans MS" pitchFamily="66" charset="0"/>
              </a:rPr>
              <a:t>Geliştirici birey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28600" y="1981200"/>
            <a:ext cx="2746375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b="0">
                <a:latin typeface="Comic Sans MS" pitchFamily="66" charset="0"/>
              </a:rPr>
              <a:t>Ezberci birey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04800" y="2743200"/>
            <a:ext cx="321468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r-TR" sz="2500">
                <a:solidFill>
                  <a:srgbClr val="000066"/>
                </a:solidFill>
                <a:latin typeface="Comic Sans MS" pitchFamily="66" charset="0"/>
              </a:rPr>
              <a:t>Taklitçi</a:t>
            </a:r>
          </a:p>
          <a:p>
            <a:pPr>
              <a:buFontTx/>
              <a:buChar char="•"/>
            </a:pPr>
            <a:r>
              <a:rPr lang="tr-TR" sz="2500">
                <a:solidFill>
                  <a:srgbClr val="000066"/>
                </a:solidFill>
                <a:latin typeface="Comic Sans MS" pitchFamily="66" charset="0"/>
              </a:rPr>
              <a:t>Geliştiremeyen</a:t>
            </a:r>
          </a:p>
          <a:p>
            <a:pPr>
              <a:buFontTx/>
              <a:buChar char="•"/>
            </a:pPr>
            <a:r>
              <a:rPr lang="tr-TR" sz="2500">
                <a:solidFill>
                  <a:srgbClr val="000066"/>
                </a:solidFill>
                <a:latin typeface="Comic Sans MS" pitchFamily="66" charset="0"/>
              </a:rPr>
              <a:t>Çözemeyen</a:t>
            </a:r>
          </a:p>
          <a:p>
            <a:pPr>
              <a:buFontTx/>
              <a:buChar char="•"/>
            </a:pPr>
            <a:r>
              <a:rPr lang="tr-TR" sz="2500">
                <a:solidFill>
                  <a:srgbClr val="000066"/>
                </a:solidFill>
                <a:latin typeface="Comic Sans MS" pitchFamily="66" charset="0"/>
              </a:rPr>
              <a:t>Başkalarına bağımlı</a:t>
            </a:r>
          </a:p>
          <a:p>
            <a:pPr>
              <a:buFontTx/>
              <a:buChar char="•"/>
            </a:pPr>
            <a:endParaRPr lang="tr-TR" sz="250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>
            <a:off x="3730625" y="2819400"/>
            <a:ext cx="54133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sz="2500">
                <a:solidFill>
                  <a:srgbClr val="000066"/>
                </a:solidFill>
                <a:latin typeface="Comic Sans MS" pitchFamily="66" charset="0"/>
              </a:rPr>
              <a:t>Var olanı bilen</a:t>
            </a:r>
          </a:p>
          <a:p>
            <a:pPr>
              <a:buFontTx/>
              <a:buChar char="•"/>
            </a:pPr>
            <a:r>
              <a:rPr lang="tr-TR" sz="2500">
                <a:solidFill>
                  <a:srgbClr val="000066"/>
                </a:solidFill>
                <a:latin typeface="Comic Sans MS" pitchFamily="66" charset="0"/>
              </a:rPr>
              <a:t>Var olanla yetinmeyen</a:t>
            </a:r>
          </a:p>
          <a:p>
            <a:pPr>
              <a:buFontTx/>
              <a:buChar char="•"/>
            </a:pPr>
            <a:r>
              <a:rPr lang="tr-TR" sz="2500">
                <a:solidFill>
                  <a:srgbClr val="000066"/>
                </a:solidFill>
                <a:latin typeface="Comic Sans MS" pitchFamily="66" charset="0"/>
              </a:rPr>
              <a:t>Kendine özgü çözümler üretebilen</a:t>
            </a:r>
          </a:p>
          <a:p>
            <a:pPr>
              <a:buFontTx/>
              <a:buChar char="•"/>
            </a:pPr>
            <a:r>
              <a:rPr lang="tr-TR" sz="2500">
                <a:solidFill>
                  <a:srgbClr val="000066"/>
                </a:solidFill>
                <a:latin typeface="Comic Sans MS" pitchFamily="66" charset="0"/>
              </a:rPr>
              <a:t>Kendi ayakları üzerinde durabilen</a:t>
            </a:r>
          </a:p>
        </p:txBody>
      </p:sp>
      <p:sp>
        <p:nvSpPr>
          <p:cNvPr id="52232" name="Line 9"/>
          <p:cNvSpPr>
            <a:spLocks noChangeShapeType="1"/>
          </p:cNvSpPr>
          <p:nvPr/>
        </p:nvSpPr>
        <p:spPr bwMode="auto">
          <a:xfrm>
            <a:off x="3657600" y="1752600"/>
            <a:ext cx="0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53251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BEA6F2-78A1-4CCF-B0F0-672F23BD92F7}" type="slidenum">
              <a:rPr lang="tr-TR" smtClean="0"/>
              <a:pPr/>
              <a:t>51</a:t>
            </a:fld>
            <a:endParaRPr lang="tr-TR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pPr eaLnBrk="1" hangingPunct="1"/>
            <a:r>
              <a:rPr lang="tr-TR" smtClean="0"/>
              <a:t>İCAT ÇIKARMA !!!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2286000"/>
            <a:ext cx="3651250" cy="2046288"/>
          </a:xfrm>
        </p:spPr>
        <p:txBody>
          <a:bodyPr/>
          <a:lstStyle/>
          <a:p>
            <a:pPr eaLnBrk="1" hangingPunct="1"/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Alışkanlıkları</a:t>
            </a:r>
          </a:p>
          <a:p>
            <a:pPr eaLnBrk="1" hangingPunct="1"/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Kültürü </a:t>
            </a:r>
          </a:p>
          <a:p>
            <a:pPr eaLnBrk="1" hangingPunct="1"/>
            <a:r>
              <a:rPr lang="tr-TR" sz="3200" smtClean="0">
                <a:solidFill>
                  <a:srgbClr val="000066"/>
                </a:solidFill>
                <a:latin typeface="Comic Sans MS" pitchFamily="66" charset="0"/>
              </a:rPr>
              <a:t>Geleceği</a:t>
            </a:r>
          </a:p>
        </p:txBody>
      </p:sp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2362200" y="4419600"/>
            <a:ext cx="3925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solidFill>
                  <a:srgbClr val="000066"/>
                </a:solidFill>
                <a:latin typeface="Comic Sans MS" pitchFamily="66" charset="0"/>
              </a:rPr>
              <a:t>DEĞİŞTİRİYORUZ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52800" y="685800"/>
            <a:ext cx="1828800" cy="1219200"/>
            <a:chOff x="528" y="1536"/>
            <a:chExt cx="1152" cy="768"/>
          </a:xfrm>
        </p:grpSpPr>
        <p:sp>
          <p:nvSpPr>
            <p:cNvPr id="53256" name="Line 6"/>
            <p:cNvSpPr>
              <a:spLocks noChangeShapeType="1"/>
            </p:cNvSpPr>
            <p:nvPr/>
          </p:nvSpPr>
          <p:spPr bwMode="auto">
            <a:xfrm flipV="1">
              <a:off x="528" y="1536"/>
              <a:ext cx="1152" cy="72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3257" name="Line 7"/>
            <p:cNvSpPr>
              <a:spLocks noChangeShapeType="1"/>
            </p:cNvSpPr>
            <p:nvPr/>
          </p:nvSpPr>
          <p:spPr bwMode="auto">
            <a:xfrm>
              <a:off x="528" y="1536"/>
              <a:ext cx="1104" cy="768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4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54275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3826F9-2D2E-43B7-BCD6-09C07D178423}" type="slidenum">
              <a:rPr lang="tr-TR" smtClean="0"/>
              <a:pPr/>
              <a:t>52</a:t>
            </a:fld>
            <a:endParaRPr lang="tr-TR" smtClean="0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45125"/>
            <a:ext cx="8229600" cy="685800"/>
          </a:xfrm>
        </p:spPr>
        <p:txBody>
          <a:bodyPr/>
          <a:lstStyle/>
          <a:p>
            <a:pPr eaLnBrk="1" hangingPunct="1"/>
            <a:r>
              <a:rPr lang="tr-TR" smtClean="0"/>
              <a:t>Çook çalışmalıyız çook..</a:t>
            </a:r>
          </a:p>
        </p:txBody>
      </p:sp>
      <p:pic>
        <p:nvPicPr>
          <p:cNvPr id="54277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62857" t="52898" r="24536" b="23302"/>
          <a:stretch>
            <a:fillRect/>
          </a:stretch>
        </p:blipFill>
        <p:spPr>
          <a:xfrm>
            <a:off x="1619250" y="1484313"/>
            <a:ext cx="3240088" cy="3657600"/>
          </a:xfr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235825" y="1196975"/>
            <a:ext cx="1001713" cy="5184775"/>
            <a:chOff x="4608" y="156"/>
            <a:chExt cx="672" cy="4008"/>
          </a:xfrm>
        </p:grpSpPr>
        <p:sp>
          <p:nvSpPr>
            <p:cNvPr id="54279" name="WordArt 11"/>
            <p:cNvSpPr>
              <a:spLocks noChangeArrowheads="1" noChangeShapeType="1" noTextEdit="1"/>
            </p:cNvSpPr>
            <p:nvPr/>
          </p:nvSpPr>
          <p:spPr bwMode="auto">
            <a:xfrm rot="5400000">
              <a:off x="3071" y="1908"/>
              <a:ext cx="3864" cy="504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tr-TR" sz="3600" kern="10"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Comic Sans MS"/>
                </a:rPr>
                <a:t>TEŞEKKÜRLER</a:t>
              </a:r>
            </a:p>
          </p:txBody>
        </p:sp>
        <p:sp>
          <p:nvSpPr>
            <p:cNvPr id="54280" name="Line 12"/>
            <p:cNvSpPr>
              <a:spLocks noChangeShapeType="1"/>
            </p:cNvSpPr>
            <p:nvPr/>
          </p:nvSpPr>
          <p:spPr bwMode="auto">
            <a:xfrm>
              <a:off x="5280" y="156"/>
              <a:ext cx="0" cy="4008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4281" name="Line 13"/>
            <p:cNvSpPr>
              <a:spLocks noChangeShapeType="1"/>
            </p:cNvSpPr>
            <p:nvPr/>
          </p:nvSpPr>
          <p:spPr bwMode="auto">
            <a:xfrm>
              <a:off x="4608" y="156"/>
              <a:ext cx="0" cy="4008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167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1229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734BB2-7FDC-4E15-8FA9-BE018B48E272}" type="slidenum">
              <a:rPr lang="tr-TR" smtClean="0"/>
              <a:pPr/>
              <a:t>6</a:t>
            </a:fld>
            <a:endParaRPr lang="tr-TR" smtClean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971550" y="476250"/>
            <a:ext cx="734853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tr-TR" sz="3200">
                <a:solidFill>
                  <a:srgbClr val="FF0000"/>
                </a:solidFill>
                <a:latin typeface="Comic Sans MS" pitchFamily="66" charset="0"/>
              </a:rPr>
              <a:t>Patentin özellikleri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609600" y="1844675"/>
            <a:ext cx="77724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buFontTx/>
              <a:buChar char="•"/>
            </a:pPr>
            <a:r>
              <a:rPr lang="tr-TR" sz="2800">
                <a:cs typeface="Times New Roman" pitchFamily="18" charset="0"/>
              </a:rPr>
              <a:t>Teknik bir problemin çözümünü anlatır</a:t>
            </a:r>
          </a:p>
          <a:p>
            <a:pPr marL="342900" indent="-342900" algn="just">
              <a:buFontTx/>
              <a:buChar char="•"/>
            </a:pPr>
            <a:r>
              <a:rPr lang="tr-TR" sz="2800">
                <a:cs typeface="Times New Roman" pitchFamily="18" charset="0"/>
              </a:rPr>
              <a:t>Devlet tarafından verilir</a:t>
            </a:r>
          </a:p>
          <a:p>
            <a:pPr marL="342900" indent="-342900" algn="just">
              <a:buFontTx/>
              <a:buChar char="•"/>
            </a:pPr>
            <a:r>
              <a:rPr lang="tr-TR" sz="2800">
                <a:cs typeface="Times New Roman" pitchFamily="18" charset="0"/>
              </a:rPr>
              <a:t>İzinsiz üretimi engeller</a:t>
            </a:r>
          </a:p>
          <a:p>
            <a:pPr marL="342900" indent="-342900" algn="just">
              <a:buFontTx/>
              <a:buChar char="•"/>
            </a:pPr>
            <a:r>
              <a:rPr lang="tr-TR" sz="2800">
                <a:cs typeface="Times New Roman" pitchFamily="18" charset="0"/>
              </a:rPr>
              <a:t>Lisans ve devir anlaşmaları</a:t>
            </a:r>
          </a:p>
          <a:p>
            <a:pPr marL="342900" indent="-342900" algn="just">
              <a:buFontTx/>
              <a:buChar char="•"/>
            </a:pPr>
            <a:r>
              <a:rPr lang="tr-TR" sz="2800">
                <a:cs typeface="Times New Roman" pitchFamily="18" charset="0"/>
              </a:rPr>
              <a:t>Ülkesel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13315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EA8B77-764C-40C0-A40B-7144DCA2A398}" type="slidenum">
              <a:rPr lang="tr-TR" smtClean="0"/>
              <a:pPr/>
              <a:t>7</a:t>
            </a:fld>
            <a:endParaRPr lang="tr-TR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060575"/>
            <a:ext cx="3919538" cy="685800"/>
          </a:xfrm>
        </p:spPr>
        <p:txBody>
          <a:bodyPr/>
          <a:lstStyle/>
          <a:p>
            <a:pPr eaLnBrk="1" hangingPunct="1"/>
            <a:r>
              <a:rPr lang="tr-TR" smtClean="0"/>
              <a:t>Patent belgesi</a:t>
            </a:r>
          </a:p>
        </p:txBody>
      </p:sp>
      <p:pic>
        <p:nvPicPr>
          <p:cNvPr id="198659" name="Picture 3" descr="bel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692150"/>
            <a:ext cx="3884612" cy="5410200"/>
          </a:xfrm>
          <a:ln w="38100">
            <a:solidFill>
              <a:schemeClr val="bg1"/>
            </a:solidFill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2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410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EC3A34-512C-4A55-8A85-D90D6C8EE9C0}" type="slidenum">
              <a:rPr lang="tr-TR" smtClean="0"/>
              <a:pPr/>
              <a:t>8</a:t>
            </a:fld>
            <a:endParaRPr lang="tr-TR" smtClean="0"/>
          </a:p>
        </p:txBody>
      </p:sp>
      <p:graphicFrame>
        <p:nvGraphicFramePr>
          <p:cNvPr id="199682" name="Object 2"/>
          <p:cNvGraphicFramePr>
            <a:graphicFrameLocks noChangeAspect="1"/>
          </p:cNvGraphicFramePr>
          <p:nvPr/>
        </p:nvGraphicFramePr>
        <p:xfrm>
          <a:off x="152400" y="1828800"/>
          <a:ext cx="2895600" cy="4064000"/>
        </p:xfrm>
        <a:graphic>
          <a:graphicData uri="http://schemas.openxmlformats.org/presentationml/2006/ole">
            <p:oleObj spid="_x0000_s4098" name="Bit Eşlem Resmi" r:id="rId3" imgW="5590476" imgH="7849696" progId="Paint.Picture">
              <p:embed/>
            </p:oleObj>
          </a:graphicData>
        </a:graphic>
      </p:graphicFrame>
      <p:graphicFrame>
        <p:nvGraphicFramePr>
          <p:cNvPr id="199683" name="Object 3"/>
          <p:cNvGraphicFramePr>
            <a:graphicFrameLocks noChangeAspect="1"/>
          </p:cNvGraphicFramePr>
          <p:nvPr/>
        </p:nvGraphicFramePr>
        <p:xfrm>
          <a:off x="1295400" y="1752600"/>
          <a:ext cx="2917825" cy="4064000"/>
        </p:xfrm>
        <a:graphic>
          <a:graphicData uri="http://schemas.openxmlformats.org/presentationml/2006/ole">
            <p:oleObj spid="_x0000_s4099" name="Bit Eşlem Resmi" r:id="rId4" imgW="5601482" imgH="7800000" progId="Paint.Picture">
              <p:embed/>
            </p:oleObj>
          </a:graphicData>
        </a:graphic>
      </p:graphicFrame>
      <p:graphicFrame>
        <p:nvGraphicFramePr>
          <p:cNvPr id="199684" name="Object 4"/>
          <p:cNvGraphicFramePr>
            <a:graphicFrameLocks noChangeAspect="1"/>
          </p:cNvGraphicFramePr>
          <p:nvPr/>
        </p:nvGraphicFramePr>
        <p:xfrm>
          <a:off x="1981200" y="1828800"/>
          <a:ext cx="2886075" cy="4064000"/>
        </p:xfrm>
        <a:graphic>
          <a:graphicData uri="http://schemas.openxmlformats.org/presentationml/2006/ole">
            <p:oleObj spid="_x0000_s4100" name="Bit Eşlem Resmi" r:id="rId5" imgW="5552381" imgH="7819048" progId="Paint.Picture">
              <p:embed/>
            </p:oleObj>
          </a:graphicData>
        </a:graphic>
      </p:graphicFrame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2895600" y="1828800"/>
          <a:ext cx="3308350" cy="4064000"/>
        </p:xfrm>
        <a:graphic>
          <a:graphicData uri="http://schemas.openxmlformats.org/presentationml/2006/ole">
            <p:oleObj spid="_x0000_s4101" name="Bit Eşlem Resmi" r:id="rId6" imgW="5630061" imgH="6916115" progId="Paint.Picture">
              <p:embed/>
            </p:oleObj>
          </a:graphicData>
        </a:graphic>
      </p:graphicFrame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3962400" y="1752600"/>
          <a:ext cx="2884488" cy="4064000"/>
        </p:xfrm>
        <a:graphic>
          <a:graphicData uri="http://schemas.openxmlformats.org/presentationml/2006/ole">
            <p:oleObj spid="_x0000_s4102" name="Bit Eşlem Resmi" r:id="rId7" imgW="5571429" imgH="7849696" progId="Paint.Picture">
              <p:embed/>
            </p:oleObj>
          </a:graphicData>
        </a:graphic>
      </p:graphicFrame>
      <p:graphicFrame>
        <p:nvGraphicFramePr>
          <p:cNvPr id="199687" name="Object 7"/>
          <p:cNvGraphicFramePr>
            <a:graphicFrameLocks noChangeAspect="1"/>
          </p:cNvGraphicFramePr>
          <p:nvPr/>
        </p:nvGraphicFramePr>
        <p:xfrm>
          <a:off x="5105400" y="1752600"/>
          <a:ext cx="2895600" cy="4064000"/>
        </p:xfrm>
        <a:graphic>
          <a:graphicData uri="http://schemas.openxmlformats.org/presentationml/2006/ole">
            <p:oleObj spid="_x0000_s4103" name="Bit Eşlem Resmi" r:id="rId8" imgW="5590476" imgH="7849696" progId="Paint.Picture">
              <p:embed/>
            </p:oleObj>
          </a:graphicData>
        </a:graphic>
      </p:graphicFrame>
      <p:graphicFrame>
        <p:nvGraphicFramePr>
          <p:cNvPr id="199688" name="Object 8"/>
          <p:cNvGraphicFramePr>
            <a:graphicFrameLocks noChangeAspect="1"/>
          </p:cNvGraphicFramePr>
          <p:nvPr/>
        </p:nvGraphicFramePr>
        <p:xfrm>
          <a:off x="6096000" y="1828800"/>
          <a:ext cx="2892425" cy="4064000"/>
        </p:xfrm>
        <a:graphic>
          <a:graphicData uri="http://schemas.openxmlformats.org/presentationml/2006/ole">
            <p:oleObj spid="_x0000_s4104" name="Bit Eşlem Resmi" r:id="rId9" imgW="5571429" imgH="7830643" progId="Paint.Picture">
              <p:embed/>
            </p:oleObj>
          </a:graphicData>
        </a:graphic>
      </p:graphicFrame>
      <p:sp>
        <p:nvSpPr>
          <p:cNvPr id="4107" name="Text Box 9"/>
          <p:cNvSpPr txBox="1">
            <a:spLocks noChangeArrowheads="1"/>
          </p:cNvSpPr>
          <p:nvPr/>
        </p:nvSpPr>
        <p:spPr bwMode="auto">
          <a:xfrm>
            <a:off x="1547813" y="549275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600">
                <a:solidFill>
                  <a:srgbClr val="000066"/>
                </a:solidFill>
                <a:latin typeface="Comic Sans MS" pitchFamily="66" charset="0"/>
              </a:rPr>
              <a:t>PATENT BELGESİ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 smtClean="0"/>
              <a:t>www.gelisenbeyin.net</a:t>
            </a:r>
          </a:p>
        </p:txBody>
      </p:sp>
      <p:sp>
        <p:nvSpPr>
          <p:cNvPr id="1433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3BDC16-8CB3-463D-BD48-253FD8B7D407}" type="slidenum">
              <a:rPr lang="tr-TR" smtClean="0"/>
              <a:pPr/>
              <a:t>9</a:t>
            </a:fld>
            <a:endParaRPr lang="tr-TR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4213" y="2781300"/>
            <a:ext cx="7467600" cy="2081213"/>
            <a:chOff x="816" y="3216"/>
            <a:chExt cx="4704" cy="768"/>
          </a:xfrm>
        </p:grpSpPr>
        <p:sp>
          <p:nvSpPr>
            <p:cNvPr id="228355" name="Text Box 3"/>
            <p:cNvSpPr txBox="1">
              <a:spLocks noChangeArrowheads="1"/>
            </p:cNvSpPr>
            <p:nvPr/>
          </p:nvSpPr>
          <p:spPr bwMode="auto">
            <a:xfrm>
              <a:off x="4176" y="3216"/>
              <a:ext cx="1296" cy="172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FF3300"/>
                  </a:solidFill>
                  <a:latin typeface="Tahoma" pitchFamily="34" charset="0"/>
                </a:rPr>
                <a:t>PATENT</a:t>
              </a:r>
            </a:p>
          </p:txBody>
        </p:sp>
        <p:sp>
          <p:nvSpPr>
            <p:cNvPr id="228356" name="Text Box 4"/>
            <p:cNvSpPr txBox="1">
              <a:spLocks noChangeArrowheads="1"/>
            </p:cNvSpPr>
            <p:nvPr/>
          </p:nvSpPr>
          <p:spPr bwMode="auto">
            <a:xfrm>
              <a:off x="816" y="3216"/>
              <a:ext cx="2400" cy="30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FF3300"/>
                  </a:solidFill>
                  <a:latin typeface="Tahoma" pitchFamily="34" charset="0"/>
                </a:rPr>
                <a:t>FAYDALI MODEL BELGESİ</a:t>
              </a:r>
            </a:p>
          </p:txBody>
        </p:sp>
        <p:sp>
          <p:nvSpPr>
            <p:cNvPr id="228357" name="Text Box 5"/>
            <p:cNvSpPr txBox="1">
              <a:spLocks noChangeArrowheads="1"/>
            </p:cNvSpPr>
            <p:nvPr/>
          </p:nvSpPr>
          <p:spPr bwMode="auto">
            <a:xfrm>
              <a:off x="3456" y="3216"/>
              <a:ext cx="480" cy="172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 lIns="0" r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000000"/>
                  </a:solidFill>
                  <a:latin typeface="Tahoma" pitchFamily="34" charset="0"/>
                </a:rPr>
                <a:t>veya</a:t>
              </a:r>
            </a:p>
          </p:txBody>
        </p:sp>
        <p:sp>
          <p:nvSpPr>
            <p:cNvPr id="228358" name="Text Box 6"/>
            <p:cNvSpPr txBox="1">
              <a:spLocks noChangeArrowheads="1"/>
            </p:cNvSpPr>
            <p:nvPr/>
          </p:nvSpPr>
          <p:spPr bwMode="auto">
            <a:xfrm>
              <a:off x="3408" y="3792"/>
              <a:ext cx="21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lIns="0" r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Times" charset="-94"/>
                </a:rPr>
                <a:t>ile korunurlar.</a:t>
              </a:r>
            </a:p>
          </p:txBody>
        </p:sp>
      </p:grp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3203575" y="1700213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/>
            <a:r>
              <a:rPr lang="tr-TR" sz="3200" b="0">
                <a:solidFill>
                  <a:srgbClr val="FF3300"/>
                </a:solidFill>
              </a:rPr>
              <a:t>Buluşlar;</a:t>
            </a:r>
            <a:endParaRPr lang="tr-TR" sz="3200" b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9" grpId="0"/>
    </p:bldLst>
  </p:timing>
</p:sld>
</file>

<file path=ppt/theme/theme1.xml><?xml version="1.0" encoding="utf-8"?>
<a:theme xmlns:a="http://schemas.openxmlformats.org/drawingml/2006/main" name="Varsayılan Tasarım">
  <a:themeElements>
    <a:clrScheme name="Varsayılan Tasarı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815</Words>
  <Application>Microsoft PowerPoint</Application>
  <PresentationFormat>Ekran Gösterisi (4:3)</PresentationFormat>
  <Paragraphs>346</Paragraphs>
  <Slides>52</Slides>
  <Notes>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3</vt:i4>
      </vt:variant>
      <vt:variant>
        <vt:lpstr>Slayt Başlıkları</vt:lpstr>
      </vt:variant>
      <vt:variant>
        <vt:i4>52</vt:i4>
      </vt:variant>
    </vt:vector>
  </HeadingPairs>
  <TitlesOfParts>
    <vt:vector size="65" baseType="lpstr">
      <vt:lpstr>Times New Roman</vt:lpstr>
      <vt:lpstr>Arial</vt:lpstr>
      <vt:lpstr>Comic Sans MS</vt:lpstr>
      <vt:lpstr>Monotype Corsiva</vt:lpstr>
      <vt:lpstr>Tahoma</vt:lpstr>
      <vt:lpstr>Times</vt:lpstr>
      <vt:lpstr>Arial Unicode MS</vt:lpstr>
      <vt:lpstr>Arial Black</vt:lpstr>
      <vt:lpstr>Wingdings</vt:lpstr>
      <vt:lpstr>Varsayılan Tasarım</vt:lpstr>
      <vt:lpstr>Microsoft Clip Gallery</vt:lpstr>
      <vt:lpstr>Bit Eşlem Resmi</vt:lpstr>
      <vt:lpstr>Microsoft Office Excel Grafiği</vt:lpstr>
      <vt:lpstr> </vt:lpstr>
      <vt:lpstr>İÇERİK</vt:lpstr>
      <vt:lpstr>Slayt 3</vt:lpstr>
      <vt:lpstr>Slayt 4</vt:lpstr>
      <vt:lpstr>Sınai Mülkiyet? Fikri Mülkiyet? </vt:lpstr>
      <vt:lpstr>Slayt 6</vt:lpstr>
      <vt:lpstr>Patent belgesi</vt:lpstr>
      <vt:lpstr>Slayt 8</vt:lpstr>
      <vt:lpstr>Slayt 9</vt:lpstr>
      <vt:lpstr>Patentlenebilirlik kriterleri</vt:lpstr>
      <vt:lpstr>Yenilik…</vt:lpstr>
      <vt:lpstr>Buluş basamağı</vt:lpstr>
      <vt:lpstr>Sanayide uygulanabilirlik</vt:lpstr>
      <vt:lpstr>Patent koruma süreleri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NEC (Nippon Electronics Corporation)</vt:lpstr>
      <vt:lpstr>Patent Başvurusu</vt:lpstr>
      <vt:lpstr>Başvuru ve sonrasındaki işlemler</vt:lpstr>
      <vt:lpstr>Başvurudan sonra</vt:lpstr>
      <vt:lpstr>Slayt 28</vt:lpstr>
      <vt:lpstr>Slayt 29</vt:lpstr>
      <vt:lpstr>Neden patent alınmalı?</vt:lpstr>
      <vt:lpstr>S&amp;P ilk 500 firma</vt:lpstr>
      <vt:lpstr>Patent ihlali cezaları</vt:lpstr>
      <vt:lpstr>Patentler</vt:lpstr>
      <vt:lpstr>Patent Araştırması</vt:lpstr>
      <vt:lpstr>Başvurmadan önce </vt:lpstr>
      <vt:lpstr>EPOQUE</vt:lpstr>
      <vt:lpstr>Yabancı araştırma linkleri</vt:lpstr>
      <vt:lpstr>İnternetten araştırma</vt:lpstr>
      <vt:lpstr>Slayt 39</vt:lpstr>
      <vt:lpstr>WEB SİTEMİZ</vt:lpstr>
      <vt:lpstr>Slayt 41</vt:lpstr>
      <vt:lpstr>Nelere erişebiliriz?</vt:lpstr>
      <vt:lpstr>Yıllara göre yerli başvurular (P+FM)</vt:lpstr>
      <vt:lpstr>Gerçekler...</vt:lpstr>
      <vt:lpstr>Slayt 45</vt:lpstr>
      <vt:lpstr>EĞİTİM</vt:lpstr>
      <vt:lpstr>Öğrenciler için...</vt:lpstr>
      <vt:lpstr>AMAÇ</vt:lpstr>
      <vt:lpstr>Slayt 49</vt:lpstr>
      <vt:lpstr>Slayt 50</vt:lpstr>
      <vt:lpstr>İCAT ÇIKARMA !!!</vt:lpstr>
      <vt:lpstr>Çook çalışmalıyız çook..</vt:lpstr>
    </vt:vector>
  </TitlesOfParts>
  <Company>TPE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Aysun</dc:creator>
  <cp:lastModifiedBy>ACER</cp:lastModifiedBy>
  <cp:revision>94</cp:revision>
  <dcterms:created xsi:type="dcterms:W3CDTF">2003-08-27T12:46:16Z</dcterms:created>
  <dcterms:modified xsi:type="dcterms:W3CDTF">2022-09-22T16:25:59Z</dcterms:modified>
</cp:coreProperties>
</file>